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9" r:id="rId4"/>
    <p:sldId id="335" r:id="rId5"/>
    <p:sldId id="334" r:id="rId6"/>
    <p:sldId id="271" r:id="rId7"/>
    <p:sldId id="270" r:id="rId8"/>
    <p:sldId id="277" r:id="rId9"/>
    <p:sldId id="265" r:id="rId10"/>
    <p:sldId id="336" r:id="rId11"/>
    <p:sldId id="264" r:id="rId12"/>
    <p:sldId id="299" r:id="rId13"/>
    <p:sldId id="274" r:id="rId14"/>
    <p:sldId id="337" r:id="rId15"/>
    <p:sldId id="339" r:id="rId16"/>
    <p:sldId id="340" r:id="rId17"/>
    <p:sldId id="341" r:id="rId18"/>
    <p:sldId id="33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1"/>
  </p:normalViewPr>
  <p:slideViewPr>
    <p:cSldViewPr snapToGrid="0">
      <p:cViewPr varScale="1">
        <p:scale>
          <a:sx n="102" d="100"/>
          <a:sy n="102" d="100"/>
        </p:scale>
        <p:origin x="95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pt-BR"/>
              <a:t>Clique para editar o título Mestre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‹nº›</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pt-BR"/>
              <a:t>Clique para editar o título Mestre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E5059C3-6A89-4494-99FF-5A4D6FFD50EB}"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6/4/25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2609285" y="2851331"/>
            <a:ext cx="3893623"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666635" y="2851331"/>
            <a:ext cx="3899798"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6/4/25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6/4/25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6/4/25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pt-BR"/>
              <a:t>Clique para editar o título Mestre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7D525BB-DA17-4BA0-B3C8-3AC3ABC827E6}" type="datetimeFigureOut">
              <a:rPr lang="en-US" dirty="0"/>
              <a:t>6/4/25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B16C4C9A-3960-41CF-A4E9-2A8FB932454B}" type="datetimeFigureOut">
              <a:rPr lang="en-US" dirty="0"/>
              <a:t>6/4/25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6/4/25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‹nº›</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1C00B-A48C-7157-1E39-4318AB626619}"/>
              </a:ext>
            </a:extLst>
          </p:cNvPr>
          <p:cNvSpPr>
            <a:spLocks noGrp="1"/>
          </p:cNvSpPr>
          <p:nvPr>
            <p:ph type="ctrTitle"/>
          </p:nvPr>
        </p:nvSpPr>
        <p:spPr/>
        <p:txBody>
          <a:bodyPr>
            <a:normAutofit/>
          </a:bodyPr>
          <a:lstStyle/>
          <a:p>
            <a:r>
              <a:rPr lang="pt-BR" sz="5400" dirty="0"/>
              <a:t>sexto </a:t>
            </a:r>
            <a:br>
              <a:rPr lang="pt-BR" sz="5400" dirty="0"/>
            </a:br>
            <a:r>
              <a:rPr lang="pt-BR" sz="5400" dirty="0"/>
              <a:t>encontro</a:t>
            </a:r>
          </a:p>
        </p:txBody>
      </p:sp>
      <p:sp>
        <p:nvSpPr>
          <p:cNvPr id="3" name="Subtítulo 2">
            <a:extLst>
              <a:ext uri="{FF2B5EF4-FFF2-40B4-BE49-F238E27FC236}">
                <a16:creationId xmlns:a16="http://schemas.microsoft.com/office/drawing/2014/main" id="{C2A5D839-30E0-66C9-11D6-98B5A9429ECA}"/>
              </a:ext>
            </a:extLst>
          </p:cNvPr>
          <p:cNvSpPr>
            <a:spLocks noGrp="1"/>
          </p:cNvSpPr>
          <p:nvPr>
            <p:ph type="subTitle" idx="1"/>
          </p:nvPr>
        </p:nvSpPr>
        <p:spPr/>
        <p:txBody>
          <a:bodyPr/>
          <a:lstStyle/>
          <a:p>
            <a:r>
              <a:rPr lang="pt-BR" dirty="0"/>
              <a:t>04/06/25</a:t>
            </a:r>
          </a:p>
        </p:txBody>
      </p:sp>
    </p:spTree>
    <p:extLst>
      <p:ext uri="{BB962C8B-B14F-4D97-AF65-F5344CB8AC3E}">
        <p14:creationId xmlns:p14="http://schemas.microsoft.com/office/powerpoint/2010/main" val="3020776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7523E4-8160-89EC-ECAD-094217ED0522}"/>
              </a:ext>
            </a:extLst>
          </p:cNvPr>
          <p:cNvSpPr>
            <a:spLocks noGrp="1"/>
          </p:cNvSpPr>
          <p:nvPr>
            <p:ph type="title"/>
          </p:nvPr>
        </p:nvSpPr>
        <p:spPr/>
        <p:txBody>
          <a:bodyPr/>
          <a:lstStyle/>
          <a:p>
            <a:r>
              <a:rPr lang="pt-BR" dirty="0"/>
              <a:t>disciplina programática</a:t>
            </a:r>
          </a:p>
        </p:txBody>
      </p:sp>
      <p:sp>
        <p:nvSpPr>
          <p:cNvPr id="3" name="Espaço Reservado para Conteúdo 2">
            <a:extLst>
              <a:ext uri="{FF2B5EF4-FFF2-40B4-BE49-F238E27FC236}">
                <a16:creationId xmlns:a16="http://schemas.microsoft.com/office/drawing/2014/main" id="{33B74729-40BD-D44E-2590-906D91665E50}"/>
              </a:ext>
            </a:extLst>
          </p:cNvPr>
          <p:cNvSpPr>
            <a:spLocks noGrp="1"/>
          </p:cNvSpPr>
          <p:nvPr>
            <p:ph idx="1"/>
          </p:nvPr>
        </p:nvSpPr>
        <p:spPr>
          <a:xfrm>
            <a:off x="2611808" y="1691014"/>
            <a:ext cx="7958331" cy="4358930"/>
          </a:xfrm>
        </p:spPr>
        <p:txBody>
          <a:bodyPr>
            <a:normAutofit fontScale="77500" lnSpcReduction="20000"/>
          </a:bodyPr>
          <a:lstStyle/>
          <a:p>
            <a:endParaRPr lang="pt-BR" sz="2800" dirty="0"/>
          </a:p>
          <a:p>
            <a:r>
              <a:rPr lang="pt-BR" sz="2800" dirty="0">
                <a:solidFill>
                  <a:srgbClr val="FFC000"/>
                </a:solidFill>
              </a:rPr>
              <a:t>objetos editoriais                                                              </a:t>
            </a:r>
            <a:r>
              <a:rPr lang="pt-BR" sz="2800" dirty="0"/>
              <a:t>(códice impresso como paradigma)</a:t>
            </a:r>
          </a:p>
          <a:p>
            <a:r>
              <a:rPr lang="pt-BR" sz="2800" dirty="0">
                <a:solidFill>
                  <a:srgbClr val="FFC000"/>
                </a:solidFill>
              </a:rPr>
              <a:t>a técnica no coração da distribuição discursiva         </a:t>
            </a:r>
            <a:r>
              <a:rPr lang="pt-BR" sz="2800" dirty="0"/>
              <a:t>(formalização material)</a:t>
            </a:r>
          </a:p>
          <a:p>
            <a:r>
              <a:rPr lang="pt-BR" sz="2800" dirty="0">
                <a:solidFill>
                  <a:srgbClr val="FFC000"/>
                </a:solidFill>
              </a:rPr>
              <a:t>relações entre sujeitos e objetos                               </a:t>
            </a:r>
            <a:r>
              <a:rPr lang="pt-BR" sz="2800" dirty="0"/>
              <a:t>(formação socioespacial, dispositivos e disposições)</a:t>
            </a:r>
          </a:p>
          <a:p>
            <a:r>
              <a:rPr lang="pt-BR" sz="2800" dirty="0" err="1">
                <a:solidFill>
                  <a:srgbClr val="FFC000"/>
                </a:solidFill>
              </a:rPr>
              <a:t>midiologia</a:t>
            </a:r>
            <a:r>
              <a:rPr lang="pt-BR" sz="2800" dirty="0">
                <a:solidFill>
                  <a:srgbClr val="FFC000"/>
                </a:solidFill>
              </a:rPr>
              <a:t> - ou </a:t>
            </a:r>
            <a:r>
              <a:rPr lang="pt-BR" sz="2800" dirty="0" err="1">
                <a:solidFill>
                  <a:srgbClr val="FFC000"/>
                </a:solidFill>
              </a:rPr>
              <a:t>mediologia</a:t>
            </a:r>
            <a:r>
              <a:rPr lang="pt-BR" sz="2800" dirty="0">
                <a:solidFill>
                  <a:srgbClr val="FFC000"/>
                </a:solidFill>
              </a:rPr>
              <a:t>                                       </a:t>
            </a:r>
            <a:r>
              <a:rPr lang="pt-BR" sz="2800" dirty="0"/>
              <a:t>(perspectiva sistêmica: relações dinâmicas micro/macro)</a:t>
            </a:r>
          </a:p>
          <a:p>
            <a:endParaRPr lang="pt-BR" dirty="0"/>
          </a:p>
          <a:p>
            <a:endParaRPr lang="pt-BR" dirty="0"/>
          </a:p>
        </p:txBody>
      </p:sp>
    </p:spTree>
    <p:extLst>
      <p:ext uri="{BB962C8B-B14F-4D97-AF65-F5344CB8AC3E}">
        <p14:creationId xmlns:p14="http://schemas.microsoft.com/office/powerpoint/2010/main" val="1771529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DBAEE6-B52D-44F0-1838-CAC8D8EB313D}"/>
              </a:ext>
            </a:extLst>
          </p:cNvPr>
          <p:cNvSpPr>
            <a:spLocks noGrp="1"/>
          </p:cNvSpPr>
          <p:nvPr>
            <p:ph type="title"/>
          </p:nvPr>
        </p:nvSpPr>
        <p:spPr/>
        <p:txBody>
          <a:bodyPr/>
          <a:lstStyle/>
          <a:p>
            <a:r>
              <a:rPr lang="pt-BR" dirty="0"/>
              <a:t>O duplo corpo do médium</a:t>
            </a:r>
          </a:p>
        </p:txBody>
      </p:sp>
      <p:sp>
        <p:nvSpPr>
          <p:cNvPr id="3" name="Espaço Reservado para Conteúdo 2">
            <a:extLst>
              <a:ext uri="{FF2B5EF4-FFF2-40B4-BE49-F238E27FC236}">
                <a16:creationId xmlns:a16="http://schemas.microsoft.com/office/drawing/2014/main" id="{E54D5404-EB56-F2BD-2EF1-3AAE8AA13952}"/>
              </a:ext>
            </a:extLst>
          </p:cNvPr>
          <p:cNvSpPr>
            <a:spLocks noGrp="1"/>
          </p:cNvSpPr>
          <p:nvPr>
            <p:ph idx="1"/>
          </p:nvPr>
        </p:nvSpPr>
        <p:spPr>
          <a:xfrm>
            <a:off x="2611808" y="1885285"/>
            <a:ext cx="7958331" cy="4164659"/>
          </a:xfrm>
        </p:spPr>
        <p:txBody>
          <a:bodyPr/>
          <a:lstStyle/>
          <a:p>
            <a:r>
              <a:rPr lang="pt-BR" dirty="0"/>
              <a:t>“De que maneira, por meio de quais estratégias e sob quais restrições, a humanidade consegue transmitir crenças, valores, doutrinas que tem produzido nas diferentes épocas da História?” (p. 9)</a:t>
            </a:r>
          </a:p>
          <a:p>
            <a:endParaRPr lang="pt-BR" dirty="0"/>
          </a:p>
          <a:p>
            <a:pPr marL="0" indent="0">
              <a:buNone/>
            </a:pPr>
            <a:r>
              <a:rPr lang="pt-BR" dirty="0">
                <a:solidFill>
                  <a:srgbClr val="FFC000"/>
                </a:solidFill>
              </a:rPr>
              <a:t>                 corpo tangível</a:t>
            </a:r>
            <a:r>
              <a:rPr lang="pt-BR" dirty="0"/>
              <a:t>: formalização material </a:t>
            </a:r>
          </a:p>
          <a:p>
            <a:pPr marL="0" indent="0">
              <a:buNone/>
            </a:pPr>
            <a:r>
              <a:rPr lang="pt-BR" dirty="0"/>
              <a:t>                                         +</a:t>
            </a:r>
          </a:p>
          <a:p>
            <a:pPr marL="0" indent="0">
              <a:buNone/>
            </a:pPr>
            <a:r>
              <a:rPr lang="pt-BR" dirty="0"/>
              <a:t>                 </a:t>
            </a:r>
            <a:r>
              <a:rPr lang="pt-BR" dirty="0">
                <a:solidFill>
                  <a:srgbClr val="FFC000"/>
                </a:solidFill>
              </a:rPr>
              <a:t>corpo institucional</a:t>
            </a:r>
            <a:r>
              <a:rPr lang="pt-BR" dirty="0"/>
              <a:t>: posições no campo</a:t>
            </a:r>
          </a:p>
        </p:txBody>
      </p:sp>
    </p:spTree>
    <p:extLst>
      <p:ext uri="{BB962C8B-B14F-4D97-AF65-F5344CB8AC3E}">
        <p14:creationId xmlns:p14="http://schemas.microsoft.com/office/powerpoint/2010/main" val="2658388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C65B8A7-D170-1C2B-E1B8-AF0E154F4CFF}"/>
              </a:ext>
            </a:extLst>
          </p:cNvPr>
          <p:cNvSpPr>
            <a:spLocks noGrp="1"/>
          </p:cNvSpPr>
          <p:nvPr>
            <p:ph idx="1"/>
          </p:nvPr>
        </p:nvSpPr>
        <p:spPr>
          <a:xfrm>
            <a:off x="2617940" y="839244"/>
            <a:ext cx="8267178" cy="5210700"/>
          </a:xfrm>
        </p:spPr>
        <p:txBody>
          <a:bodyPr/>
          <a:lstStyle/>
          <a:p>
            <a:r>
              <a:rPr lang="pt-BR" dirty="0"/>
              <a:t>“A eliminação dos suportes técnicos e intermediários institucionais, longe de restituir a integridade ao universo simbólico, torna-o insípido, retirando-lhe sua </a:t>
            </a:r>
            <a:r>
              <a:rPr lang="pt-BR" dirty="0">
                <a:solidFill>
                  <a:srgbClr val="FFC000"/>
                </a:solidFill>
              </a:rPr>
              <a:t>dramática precariedade</a:t>
            </a:r>
            <a:r>
              <a:rPr lang="pt-BR" dirty="0"/>
              <a:t>. Por ser tecnicamente condicionada é que a transmissão cultural não opera sob garantia bioquímica e permanece intrinsecamente frágil (nossas civilizações são mortais)” (p. 133)</a:t>
            </a:r>
          </a:p>
          <a:p>
            <a:pPr marL="0" indent="0">
              <a:buNone/>
            </a:pPr>
            <a:r>
              <a:rPr lang="pt-BR" dirty="0"/>
              <a:t>*</a:t>
            </a:r>
          </a:p>
          <a:p>
            <a:pPr marL="0" indent="0">
              <a:buNone/>
            </a:pPr>
            <a:r>
              <a:rPr lang="pt-BR" dirty="0"/>
              <a:t>(alienação técnica produz alienação histórica)</a:t>
            </a:r>
          </a:p>
        </p:txBody>
      </p:sp>
    </p:spTree>
    <p:extLst>
      <p:ext uri="{BB962C8B-B14F-4D97-AF65-F5344CB8AC3E}">
        <p14:creationId xmlns:p14="http://schemas.microsoft.com/office/powerpoint/2010/main" val="816286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1E98FF1-98F3-023C-5B97-F52528576141}"/>
              </a:ext>
            </a:extLst>
          </p:cNvPr>
          <p:cNvSpPr>
            <a:spLocks noGrp="1"/>
          </p:cNvSpPr>
          <p:nvPr>
            <p:ph idx="1"/>
          </p:nvPr>
        </p:nvSpPr>
        <p:spPr>
          <a:xfrm>
            <a:off x="2705622" y="1002082"/>
            <a:ext cx="7864517" cy="5047862"/>
          </a:xfrm>
        </p:spPr>
        <p:txBody>
          <a:bodyPr/>
          <a:lstStyle/>
          <a:p>
            <a:r>
              <a:rPr lang="pt-BR" dirty="0"/>
              <a:t>“Os fenômenos da crença, sobre os quais repousa a vida coletiva, são os menos conhecidos de todos; além disso, se já conhecemos mal a maneira sabemos, conhecemos ainda menos a maneira como acreditamos. Conhecer em evidência  as indústrias do crer e do fazer-crer, através da análise dos processos de constituição de autoridade e das </a:t>
            </a:r>
            <a:r>
              <a:rPr lang="pt-BR" dirty="0" err="1"/>
              <a:t>infra-estruturas</a:t>
            </a:r>
            <a:r>
              <a:rPr lang="pt-BR" dirty="0"/>
              <a:t> do crível, poderia contribuir...” (p. 169)</a:t>
            </a:r>
          </a:p>
          <a:p>
            <a:r>
              <a:rPr lang="pt-BR" dirty="0"/>
              <a:t>“</a:t>
            </a:r>
            <a:r>
              <a:rPr lang="pt-BR" dirty="0">
                <a:solidFill>
                  <a:srgbClr val="FFC000"/>
                </a:solidFill>
              </a:rPr>
              <a:t>A crença de um indivíduo não é um fenômeno individual”.</a:t>
            </a:r>
          </a:p>
          <a:p>
            <a:endParaRPr lang="pt-BR" dirty="0"/>
          </a:p>
        </p:txBody>
      </p:sp>
    </p:spTree>
    <p:extLst>
      <p:ext uri="{BB962C8B-B14F-4D97-AF65-F5344CB8AC3E}">
        <p14:creationId xmlns:p14="http://schemas.microsoft.com/office/powerpoint/2010/main" val="393918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6AD495-DC02-440F-688D-DA8CD33BDE5A}"/>
              </a:ext>
            </a:extLst>
          </p:cNvPr>
          <p:cNvSpPr>
            <a:spLocks noGrp="1"/>
          </p:cNvSpPr>
          <p:nvPr>
            <p:ph type="title"/>
          </p:nvPr>
        </p:nvSpPr>
        <p:spPr/>
        <p:txBody>
          <a:bodyPr/>
          <a:lstStyle/>
          <a:p>
            <a:r>
              <a:rPr lang="pt-BR" dirty="0"/>
              <a:t>transmissão</a:t>
            </a:r>
            <a:br>
              <a:rPr lang="pt-BR" dirty="0"/>
            </a:br>
            <a:r>
              <a:rPr lang="pt-BR" sz="2000" dirty="0"/>
              <a:t>termo regulador e ordenador</a:t>
            </a:r>
          </a:p>
        </p:txBody>
      </p:sp>
      <p:sp>
        <p:nvSpPr>
          <p:cNvPr id="3" name="Espaço Reservado para Conteúdo 2">
            <a:extLst>
              <a:ext uri="{FF2B5EF4-FFF2-40B4-BE49-F238E27FC236}">
                <a16:creationId xmlns:a16="http://schemas.microsoft.com/office/drawing/2014/main" id="{6DDEF02A-2C6B-5C30-10FE-0A79FA820D1D}"/>
              </a:ext>
            </a:extLst>
          </p:cNvPr>
          <p:cNvSpPr>
            <a:spLocks noGrp="1"/>
          </p:cNvSpPr>
          <p:nvPr>
            <p:ph idx="1"/>
          </p:nvPr>
        </p:nvSpPr>
        <p:spPr>
          <a:xfrm>
            <a:off x="2611808" y="1885285"/>
            <a:ext cx="7958331" cy="4383982"/>
          </a:xfrm>
        </p:spPr>
        <p:txBody>
          <a:bodyPr>
            <a:normAutofit/>
          </a:bodyPr>
          <a:lstStyle/>
          <a:p>
            <a:pPr algn="just"/>
            <a:endParaRPr lang="pt-BR" dirty="0">
              <a:solidFill>
                <a:srgbClr val="FFC000"/>
              </a:solidFill>
            </a:endParaRPr>
          </a:p>
          <a:p>
            <a:pPr algn="just"/>
            <a:r>
              <a:rPr lang="pt-BR" dirty="0" err="1">
                <a:solidFill>
                  <a:srgbClr val="FFC000"/>
                </a:solidFill>
              </a:rPr>
              <a:t>neguentropia</a:t>
            </a:r>
            <a:r>
              <a:rPr lang="pt-BR" dirty="0"/>
              <a:t>: imuniza um organismo coletivo contra a desordem (o jornalista comunica/o professor transmite) Para fazer uma comunicação, basta suscitar o interesse. Para transmitir bem, importa transformar – </a:t>
            </a:r>
            <a:r>
              <a:rPr lang="pt-BR" i="1" dirty="0">
                <a:solidFill>
                  <a:srgbClr val="FFC000"/>
                </a:solidFill>
              </a:rPr>
              <a:t>mediações</a:t>
            </a:r>
          </a:p>
          <a:p>
            <a:pPr algn="just"/>
            <a:r>
              <a:rPr lang="pt-BR" dirty="0">
                <a:solidFill>
                  <a:srgbClr val="FFC000"/>
                </a:solidFill>
              </a:rPr>
              <a:t>força material das ideias</a:t>
            </a:r>
            <a:r>
              <a:rPr lang="pt-BR" dirty="0"/>
              <a:t>: esses “produções do espírito” (religiões, doutrinas, ideologias, disciplinas) pesaram de forma decisiva no curso das coisas; elas têm trabalhado as sociedades </a:t>
            </a:r>
            <a:r>
              <a:rPr lang="pt-BR" dirty="0">
                <a:solidFill>
                  <a:srgbClr val="FFC000"/>
                </a:solidFill>
              </a:rPr>
              <a:t>como corpo e “no corpo</a:t>
            </a:r>
            <a:r>
              <a:rPr lang="pt-BR" dirty="0"/>
              <a:t>” (modificando seu funcionamento político, econômico e militar) e não somente em sonhos e “na cabeça”.</a:t>
            </a:r>
          </a:p>
          <a:p>
            <a:endParaRPr lang="pt-BR" i="1" dirty="0"/>
          </a:p>
          <a:p>
            <a:endParaRPr lang="pt-BR" dirty="0"/>
          </a:p>
        </p:txBody>
      </p:sp>
    </p:spTree>
    <p:extLst>
      <p:ext uri="{BB962C8B-B14F-4D97-AF65-F5344CB8AC3E}">
        <p14:creationId xmlns:p14="http://schemas.microsoft.com/office/powerpoint/2010/main" val="2207314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F6FDA-65FB-2ED8-F30B-7859E5B813FF}"/>
              </a:ext>
            </a:extLst>
          </p:cNvPr>
          <p:cNvSpPr>
            <a:spLocks noGrp="1"/>
          </p:cNvSpPr>
          <p:nvPr>
            <p:ph type="title"/>
          </p:nvPr>
        </p:nvSpPr>
        <p:spPr>
          <a:xfrm>
            <a:off x="2611807" y="588733"/>
            <a:ext cx="7958331" cy="1077229"/>
          </a:xfrm>
        </p:spPr>
        <p:txBody>
          <a:bodyPr>
            <a:normAutofit fontScale="90000"/>
          </a:bodyPr>
          <a:lstStyle/>
          <a:p>
            <a:r>
              <a:rPr lang="pt-BR" dirty="0"/>
              <a:t>transmissão</a:t>
            </a:r>
            <a:br>
              <a:rPr lang="pt-BR" dirty="0"/>
            </a:br>
            <a:r>
              <a:rPr lang="pt-BR" sz="2200" dirty="0"/>
              <a:t>termo regulador e ordenador</a:t>
            </a:r>
            <a:br>
              <a:rPr lang="pt-BR" dirty="0"/>
            </a:br>
            <a:endParaRPr lang="pt-BR" dirty="0"/>
          </a:p>
        </p:txBody>
      </p:sp>
      <p:sp>
        <p:nvSpPr>
          <p:cNvPr id="3" name="Espaço Reservado para Conteúdo 2">
            <a:extLst>
              <a:ext uri="{FF2B5EF4-FFF2-40B4-BE49-F238E27FC236}">
                <a16:creationId xmlns:a16="http://schemas.microsoft.com/office/drawing/2014/main" id="{A7CE1C26-BDB1-8A79-0661-B67C8A04E43B}"/>
              </a:ext>
            </a:extLst>
          </p:cNvPr>
          <p:cNvSpPr>
            <a:spLocks noGrp="1"/>
          </p:cNvSpPr>
          <p:nvPr>
            <p:ph idx="1"/>
          </p:nvPr>
        </p:nvSpPr>
        <p:spPr>
          <a:xfrm>
            <a:off x="2793303" y="1665962"/>
            <a:ext cx="7776835" cy="4383982"/>
          </a:xfrm>
        </p:spPr>
        <p:txBody>
          <a:bodyPr>
            <a:normAutofit fontScale="92500" lnSpcReduction="10000"/>
          </a:bodyPr>
          <a:lstStyle/>
          <a:p>
            <a:pPr algn="just"/>
            <a:r>
              <a:rPr lang="pt-BR" dirty="0">
                <a:solidFill>
                  <a:srgbClr val="FFC000"/>
                </a:solidFill>
              </a:rPr>
              <a:t>material</a:t>
            </a:r>
            <a:r>
              <a:rPr lang="pt-BR" dirty="0"/>
              <a:t>: “a ligação de agentes materiais com atores pessoais convém à vasta confusão de motores de toda a natureza que, em cada nova partida, é colocada em cena ‘por uma ideia que agita multidões’” (pessoas, imagens, espaços, ritos)</a:t>
            </a:r>
          </a:p>
          <a:p>
            <a:pPr algn="just"/>
            <a:r>
              <a:rPr lang="pt-BR" dirty="0">
                <a:solidFill>
                  <a:srgbClr val="FFC000"/>
                </a:solidFill>
              </a:rPr>
              <a:t>diacrônico</a:t>
            </a:r>
            <a:r>
              <a:rPr lang="pt-BR" dirty="0"/>
              <a:t>: transporte no tempo; trama e drama; ligação entre os vivos e os mortos; uma vitória coletiva sobre o efêmero;  o que perdura; forma trajetos e influências;</a:t>
            </a:r>
          </a:p>
          <a:p>
            <a:pPr algn="just"/>
            <a:r>
              <a:rPr lang="pt-BR" dirty="0">
                <a:solidFill>
                  <a:srgbClr val="FFC000"/>
                </a:solidFill>
              </a:rPr>
              <a:t>político</a:t>
            </a:r>
            <a:r>
              <a:rPr lang="pt-BR" dirty="0"/>
              <a:t>: “existem máquinas destinadas a comunicar, mas não a transmitir; além disso, no limite, poder-se-ia definir uma transmissão como um telecomunicação no tempo em que a máquina é uma interface necessária, mas não suficiente, em que a ‘rede’ terá sempre duplo sentido”</a:t>
            </a:r>
          </a:p>
        </p:txBody>
      </p:sp>
    </p:spTree>
    <p:extLst>
      <p:ext uri="{BB962C8B-B14F-4D97-AF65-F5344CB8AC3E}">
        <p14:creationId xmlns:p14="http://schemas.microsoft.com/office/powerpoint/2010/main" val="2256914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F4FC94-B8CA-ACC9-F494-8B03111DE20B}"/>
              </a:ext>
            </a:extLst>
          </p:cNvPr>
          <p:cNvSpPr>
            <a:spLocks noGrp="1"/>
          </p:cNvSpPr>
          <p:nvPr>
            <p:ph type="title"/>
          </p:nvPr>
        </p:nvSpPr>
        <p:spPr>
          <a:xfrm>
            <a:off x="2611808" y="808056"/>
            <a:ext cx="7897529" cy="757697"/>
          </a:xfrm>
        </p:spPr>
        <p:txBody>
          <a:bodyPr/>
          <a:lstStyle/>
          <a:p>
            <a:r>
              <a:rPr lang="pt-BR" dirty="0"/>
              <a:t>metodologia OM/MO</a:t>
            </a:r>
          </a:p>
        </p:txBody>
      </p:sp>
      <p:sp>
        <p:nvSpPr>
          <p:cNvPr id="3" name="Espaço Reservado para Conteúdo 2">
            <a:extLst>
              <a:ext uri="{FF2B5EF4-FFF2-40B4-BE49-F238E27FC236}">
                <a16:creationId xmlns:a16="http://schemas.microsoft.com/office/drawing/2014/main" id="{DBF3B668-7577-DD63-6E91-8A5D95F40F66}"/>
              </a:ext>
            </a:extLst>
          </p:cNvPr>
          <p:cNvSpPr>
            <a:spLocks noGrp="1"/>
          </p:cNvSpPr>
          <p:nvPr>
            <p:ph idx="1"/>
          </p:nvPr>
        </p:nvSpPr>
        <p:spPr>
          <a:xfrm>
            <a:off x="1929008" y="1478071"/>
            <a:ext cx="9407047" cy="5561556"/>
          </a:xfrm>
        </p:spPr>
        <p:txBody>
          <a:bodyPr>
            <a:normAutofit fontScale="55000" lnSpcReduction="20000"/>
          </a:bodyPr>
          <a:lstStyle/>
          <a:p>
            <a:endParaRPr lang="pt-BR" dirty="0">
              <a:solidFill>
                <a:srgbClr val="FFC000"/>
              </a:solidFill>
            </a:endParaRPr>
          </a:p>
          <a:p>
            <a:endParaRPr lang="pt-BR" dirty="0">
              <a:solidFill>
                <a:srgbClr val="FFC000"/>
              </a:solidFill>
            </a:endParaRPr>
          </a:p>
          <a:p>
            <a:r>
              <a:rPr lang="pt-BR" sz="3600" dirty="0"/>
              <a:t>Organização Materializada em uma Matéria Organizada</a:t>
            </a:r>
          </a:p>
          <a:p>
            <a:r>
              <a:rPr lang="pt-BR" sz="3600" dirty="0"/>
              <a:t>Matéria Organizada por uma Organização nela Materializada</a:t>
            </a:r>
          </a:p>
          <a:p>
            <a:pPr marL="0" indent="0">
              <a:buNone/>
            </a:pPr>
            <a:endParaRPr lang="pt-BR" sz="3600" dirty="0"/>
          </a:p>
          <a:p>
            <a:pPr marL="0" indent="0">
              <a:buNone/>
            </a:pPr>
            <a:r>
              <a:rPr lang="pt-BR" sz="4400" dirty="0"/>
              <a:t>    “maneiras de fazer” </a:t>
            </a:r>
            <a:r>
              <a:rPr lang="pt-BR" sz="3600" dirty="0"/>
              <a:t>(p. 139)</a:t>
            </a:r>
          </a:p>
          <a:p>
            <a:r>
              <a:rPr lang="pt-BR" sz="3600" dirty="0">
                <a:solidFill>
                  <a:srgbClr val="FFC000"/>
                </a:solidFill>
              </a:rPr>
              <a:t>descentralizar</a:t>
            </a:r>
            <a:r>
              <a:rPr lang="pt-BR" sz="3600" dirty="0"/>
              <a:t>: mostrar o choque de elementos heterogêneos - informação –      relação </a:t>
            </a:r>
            <a:r>
              <a:rPr lang="pt-BR" sz="3600" dirty="0" err="1"/>
              <a:t>Simondon</a:t>
            </a:r>
            <a:r>
              <a:rPr lang="pt-BR" sz="3600" dirty="0"/>
              <a:t> – p. 143</a:t>
            </a:r>
          </a:p>
          <a:p>
            <a:r>
              <a:rPr lang="pt-BR" sz="3600" dirty="0">
                <a:solidFill>
                  <a:srgbClr val="FFC000"/>
                </a:solidFill>
              </a:rPr>
              <a:t>materializar</a:t>
            </a:r>
            <a:r>
              <a:rPr lang="pt-BR" sz="3600" dirty="0"/>
              <a:t>: o fogo, a roda, o ferro permanecem não assinados, assim como a máquina de costura”  - p. 151</a:t>
            </a:r>
          </a:p>
          <a:p>
            <a:r>
              <a:rPr lang="pt-BR" sz="3600" dirty="0">
                <a:solidFill>
                  <a:srgbClr val="FFC000"/>
                </a:solidFill>
              </a:rPr>
              <a:t>dinamizar</a:t>
            </a:r>
            <a:r>
              <a:rPr lang="pt-BR" sz="3600" dirty="0"/>
              <a:t>: “apreender os discursos como percursos e substituir a exegese dos valores pela anatomia dos vetores” – p. 157</a:t>
            </a:r>
          </a:p>
          <a:p>
            <a:pPr>
              <a:buFontTx/>
              <a:buChar char="-"/>
            </a:pPr>
            <a:endParaRPr lang="pt-BR" dirty="0"/>
          </a:p>
          <a:p>
            <a:pPr lvl="1"/>
            <a:endParaRPr lang="pt-BR" dirty="0"/>
          </a:p>
          <a:p>
            <a:endParaRPr lang="pt-BR" dirty="0"/>
          </a:p>
          <a:p>
            <a:endParaRPr lang="pt-BR" dirty="0"/>
          </a:p>
        </p:txBody>
      </p:sp>
    </p:spTree>
    <p:extLst>
      <p:ext uri="{BB962C8B-B14F-4D97-AF65-F5344CB8AC3E}">
        <p14:creationId xmlns:p14="http://schemas.microsoft.com/office/powerpoint/2010/main" val="1779471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A80D69-BAAF-131E-007F-345EEA4F3C81}"/>
              </a:ext>
            </a:extLst>
          </p:cNvPr>
          <p:cNvSpPr>
            <a:spLocks noGrp="1"/>
          </p:cNvSpPr>
          <p:nvPr>
            <p:ph type="title"/>
          </p:nvPr>
        </p:nvSpPr>
        <p:spPr>
          <a:xfrm>
            <a:off x="2611807" y="254758"/>
            <a:ext cx="7958331" cy="1371473"/>
          </a:xfrm>
        </p:spPr>
        <p:txBody>
          <a:bodyPr>
            <a:normAutofit/>
          </a:bodyPr>
          <a:lstStyle/>
          <a:p>
            <a:r>
              <a:rPr lang="pt-BR" sz="2800" dirty="0">
                <a:solidFill>
                  <a:srgbClr val="FFC000"/>
                </a:solidFill>
              </a:rPr>
              <a:t>cenas da enunciação</a:t>
            </a:r>
            <a:r>
              <a:rPr lang="pt-BR" sz="2800" dirty="0"/>
              <a:t>: a formalização material como gestão da cena enunciativa</a:t>
            </a:r>
          </a:p>
        </p:txBody>
      </p:sp>
      <p:sp>
        <p:nvSpPr>
          <p:cNvPr id="3" name="Espaço Reservado para Conteúdo 2">
            <a:extLst>
              <a:ext uri="{FF2B5EF4-FFF2-40B4-BE49-F238E27FC236}">
                <a16:creationId xmlns:a16="http://schemas.microsoft.com/office/drawing/2014/main" id="{E7E817E4-B858-7A00-1512-601493EA36CA}"/>
              </a:ext>
            </a:extLst>
          </p:cNvPr>
          <p:cNvSpPr>
            <a:spLocks noGrp="1"/>
          </p:cNvSpPr>
          <p:nvPr>
            <p:ph idx="1"/>
          </p:nvPr>
        </p:nvSpPr>
        <p:spPr>
          <a:xfrm>
            <a:off x="2611807" y="1903956"/>
            <a:ext cx="7958331" cy="4296428"/>
          </a:xfrm>
        </p:spPr>
        <p:txBody>
          <a:bodyPr>
            <a:normAutofit/>
          </a:bodyPr>
          <a:lstStyle/>
          <a:p>
            <a:pPr marL="0" indent="0">
              <a:buNone/>
            </a:pPr>
            <a:r>
              <a:rPr lang="pt-BR" dirty="0"/>
              <a:t>- quadro cênico (pacto feito no campo): </a:t>
            </a:r>
            <a:r>
              <a:rPr lang="pt-BR" dirty="0">
                <a:solidFill>
                  <a:srgbClr val="FFC000"/>
                </a:solidFill>
              </a:rPr>
              <a:t>cena englobante </a:t>
            </a:r>
            <a:r>
              <a:rPr lang="pt-BR" dirty="0"/>
              <a:t>(tipo de discurso) + </a:t>
            </a:r>
            <a:r>
              <a:rPr lang="pt-BR" dirty="0">
                <a:solidFill>
                  <a:srgbClr val="FFC000"/>
                </a:solidFill>
              </a:rPr>
              <a:t>cena genérica  </a:t>
            </a:r>
            <a:r>
              <a:rPr lang="pt-BR" dirty="0"/>
              <a:t>(tipo de textualização)</a:t>
            </a:r>
          </a:p>
          <a:p>
            <a:pPr marL="0" indent="0">
              <a:buNone/>
            </a:pPr>
            <a:r>
              <a:rPr lang="pt-BR" dirty="0">
                <a:solidFill>
                  <a:srgbClr val="FFC000"/>
                </a:solidFill>
              </a:rPr>
              <a:t>- cenografia </a:t>
            </a:r>
            <a:r>
              <a:rPr lang="pt-BR" dirty="0"/>
              <a:t>encenação do dizer, portanto do sujeito em sua posição no campo, rastros de um discurso</a:t>
            </a:r>
          </a:p>
          <a:p>
            <a:pPr marL="0" indent="0" algn="r">
              <a:buNone/>
            </a:pPr>
            <a:r>
              <a:rPr lang="pt-BR" dirty="0"/>
              <a:t>(Maingueneau, 2006)</a:t>
            </a:r>
          </a:p>
          <a:p>
            <a:pPr marL="0" indent="0" algn="r">
              <a:buNone/>
            </a:pPr>
            <a:endParaRPr lang="pt-BR" dirty="0"/>
          </a:p>
          <a:p>
            <a:pPr marL="0" indent="0">
              <a:buNone/>
            </a:pPr>
            <a:r>
              <a:rPr lang="pt-BR" b="1" dirty="0" err="1">
                <a:solidFill>
                  <a:srgbClr val="FFC000"/>
                </a:solidFill>
              </a:rPr>
              <a:t>pericenografia</a:t>
            </a:r>
            <a:r>
              <a:rPr lang="pt-BR" b="1" dirty="0">
                <a:solidFill>
                  <a:srgbClr val="FFC000"/>
                </a:solidFill>
              </a:rPr>
              <a:t>: </a:t>
            </a:r>
            <a:r>
              <a:rPr lang="pt-BR" b="1" dirty="0"/>
              <a:t>periferia dos textos, entornos, segundo plano</a:t>
            </a:r>
          </a:p>
          <a:p>
            <a:pPr marL="0" indent="0" algn="r">
              <a:buNone/>
            </a:pPr>
            <a:r>
              <a:rPr lang="pt-BR" dirty="0"/>
              <a:t>(</a:t>
            </a:r>
            <a:r>
              <a:rPr lang="pt-BR" dirty="0" err="1"/>
              <a:t>Helio</a:t>
            </a:r>
            <a:r>
              <a:rPr lang="pt-BR" dirty="0"/>
              <a:t> Oliveira, 2019)</a:t>
            </a:r>
          </a:p>
          <a:p>
            <a:pPr marL="0" indent="0">
              <a:buNone/>
            </a:pPr>
            <a:endParaRPr lang="pt-BR" dirty="0"/>
          </a:p>
        </p:txBody>
      </p:sp>
    </p:spTree>
    <p:extLst>
      <p:ext uri="{BB962C8B-B14F-4D97-AF65-F5344CB8AC3E}">
        <p14:creationId xmlns:p14="http://schemas.microsoft.com/office/powerpoint/2010/main" val="3940784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038E3-6827-DADD-3162-7E4791629E86}"/>
            </a:ext>
          </a:extLst>
        </p:cNvPr>
        <p:cNvGrpSpPr/>
        <p:nvPr/>
      </p:nvGrpSpPr>
      <p:grpSpPr>
        <a:xfrm>
          <a:off x="0" y="0"/>
          <a:ext cx="0" cy="0"/>
          <a:chOff x="0" y="0"/>
          <a:chExt cx="0" cy="0"/>
        </a:xfrm>
      </p:grpSpPr>
      <p:pic>
        <p:nvPicPr>
          <p:cNvPr id="6" name="Espaço Reservado para Conteúdo 5" descr="Jornal com texto preto sobre fundo branco&#10;&#10;O conteúdo gerado por IA pode estar incorreto.">
            <a:extLst>
              <a:ext uri="{FF2B5EF4-FFF2-40B4-BE49-F238E27FC236}">
                <a16:creationId xmlns:a16="http://schemas.microsoft.com/office/drawing/2014/main" id="{D6C680B0-F398-6F77-C3B5-37A9E41747D9}"/>
              </a:ext>
            </a:extLst>
          </p:cNvPr>
          <p:cNvPicPr>
            <a:picLocks noGrp="1" noChangeAspect="1"/>
          </p:cNvPicPr>
          <p:nvPr>
            <p:ph idx="1"/>
          </p:nvPr>
        </p:nvPicPr>
        <p:blipFill>
          <a:blip r:embed="rId2"/>
          <a:stretch>
            <a:fillRect/>
          </a:stretch>
        </p:blipFill>
        <p:spPr>
          <a:xfrm>
            <a:off x="3357563" y="123345"/>
            <a:ext cx="5200650" cy="6611309"/>
          </a:xfrm>
        </p:spPr>
      </p:pic>
    </p:spTree>
    <p:extLst>
      <p:ext uri="{BB962C8B-B14F-4D97-AF65-F5344CB8AC3E}">
        <p14:creationId xmlns:p14="http://schemas.microsoft.com/office/powerpoint/2010/main" val="368230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77F8F1B-C3BA-C166-B1B8-A9C3F4B83CFB}"/>
              </a:ext>
            </a:extLst>
          </p:cNvPr>
          <p:cNvSpPr>
            <a:spLocks noGrp="1"/>
          </p:cNvSpPr>
          <p:nvPr>
            <p:ph idx="1"/>
          </p:nvPr>
        </p:nvSpPr>
        <p:spPr>
          <a:xfrm>
            <a:off x="2354893" y="1255733"/>
            <a:ext cx="8215246" cy="4631499"/>
          </a:xfrm>
        </p:spPr>
        <p:txBody>
          <a:bodyPr>
            <a:normAutofit fontScale="70000" lnSpcReduction="20000"/>
          </a:bodyPr>
          <a:lstStyle/>
          <a:p>
            <a:endParaRPr lang="pt-BR" sz="2400" dirty="0"/>
          </a:p>
          <a:p>
            <a:endParaRPr lang="pt-BR" sz="2400" dirty="0"/>
          </a:p>
          <a:p>
            <a:r>
              <a:rPr lang="pt-BR" sz="3100" dirty="0"/>
              <a:t>“conjuntos de sistemas de objetos indissociáveis de conjuntos de sistemas de ações” (formação socioespacial, dentro dela, os campos)</a:t>
            </a:r>
          </a:p>
          <a:p>
            <a:r>
              <a:rPr lang="pt-BR" sz="3100" dirty="0"/>
              <a:t>unicidade técnica/motor único/cognoscibilidade planetária/convergência dos momentos</a:t>
            </a:r>
          </a:p>
          <a:p>
            <a:r>
              <a:rPr lang="pt-BR" sz="3100" dirty="0"/>
              <a:t>cibercultura/cultura digital – formas de cultivo...</a:t>
            </a:r>
          </a:p>
          <a:p>
            <a:r>
              <a:rPr lang="pt-BR" sz="3100" dirty="0"/>
              <a:t>formalização material de </a:t>
            </a:r>
            <a:r>
              <a:rPr lang="pt-BR" sz="3100" b="1" dirty="0"/>
              <a:t>mídiuns</a:t>
            </a:r>
          </a:p>
          <a:p>
            <a:pPr lvl="1"/>
            <a:r>
              <a:rPr lang="pt-BR" sz="3400" u="sng" dirty="0">
                <a:solidFill>
                  <a:srgbClr val="FFC000"/>
                </a:solidFill>
              </a:rPr>
              <a:t>espaço</a:t>
            </a:r>
            <a:r>
              <a:rPr lang="pt-BR" sz="3400" dirty="0">
                <a:solidFill>
                  <a:srgbClr val="FFC000"/>
                </a:solidFill>
              </a:rPr>
              <a:t> canônico e </a:t>
            </a:r>
            <a:r>
              <a:rPr lang="pt-BR" sz="3400" u="sng" dirty="0">
                <a:solidFill>
                  <a:srgbClr val="FFC000"/>
                </a:solidFill>
              </a:rPr>
              <a:t>espaço</a:t>
            </a:r>
            <a:r>
              <a:rPr lang="pt-BR" sz="3400" dirty="0">
                <a:solidFill>
                  <a:srgbClr val="FFC000"/>
                </a:solidFill>
              </a:rPr>
              <a:t> associado *</a:t>
            </a:r>
          </a:p>
          <a:p>
            <a:endParaRPr lang="pt-BR" sz="2800" dirty="0"/>
          </a:p>
          <a:p>
            <a:endParaRPr lang="pt-BR" dirty="0"/>
          </a:p>
          <a:p>
            <a:endParaRPr lang="pt-BR" dirty="0"/>
          </a:p>
        </p:txBody>
      </p:sp>
    </p:spTree>
    <p:extLst>
      <p:ext uri="{BB962C8B-B14F-4D97-AF65-F5344CB8AC3E}">
        <p14:creationId xmlns:p14="http://schemas.microsoft.com/office/powerpoint/2010/main" val="3161817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58002" y="781446"/>
            <a:ext cx="8683275" cy="5307318"/>
          </a:xfrm>
          <a:prstGeom prst="rect">
            <a:avLst/>
          </a:prstGeom>
        </p:spPr>
      </p:pic>
    </p:spTree>
    <p:extLst>
      <p:ext uri="{BB962C8B-B14F-4D97-AF65-F5344CB8AC3E}">
        <p14:creationId xmlns:p14="http://schemas.microsoft.com/office/powerpoint/2010/main" val="326526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B73FE-9BB2-739E-B5A0-599EA79E5A4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037E461-A57C-38F2-31A8-13C0850CAAE4}"/>
              </a:ext>
            </a:extLst>
          </p:cNvPr>
          <p:cNvSpPr>
            <a:spLocks noGrp="1"/>
          </p:cNvSpPr>
          <p:nvPr>
            <p:ph type="title"/>
          </p:nvPr>
        </p:nvSpPr>
        <p:spPr>
          <a:xfrm>
            <a:off x="2611808" y="682795"/>
            <a:ext cx="8047841" cy="1358947"/>
          </a:xfrm>
        </p:spPr>
        <p:txBody>
          <a:bodyPr>
            <a:normAutofit fontScale="90000"/>
          </a:bodyPr>
          <a:lstStyle/>
          <a:p>
            <a:r>
              <a:rPr lang="pt-BR" b="1" dirty="0">
                <a:latin typeface="Algerian" panose="020F0502020204030204" pitchFamily="34" charset="0"/>
                <a:cs typeface="Algerian" panose="020F0502020204030204" pitchFamily="34" charset="0"/>
              </a:rPr>
              <a:t>Técnica e cultura:</a:t>
            </a:r>
            <a:br>
              <a:rPr lang="pt-BR" b="1" dirty="0">
                <a:latin typeface="Algerian" panose="020F0502020204030204" pitchFamily="34" charset="0"/>
                <a:cs typeface="Algerian" panose="020F0502020204030204" pitchFamily="34" charset="0"/>
              </a:rPr>
            </a:br>
            <a:r>
              <a:rPr lang="pt-BR" b="1" dirty="0">
                <a:latin typeface="Algerian" panose="020F0502020204030204" pitchFamily="34" charset="0"/>
                <a:cs typeface="Algerian" panose="020F0502020204030204" pitchFamily="34" charset="0"/>
              </a:rPr>
              <a:t> </a:t>
            </a:r>
            <a:br>
              <a:rPr lang="pt-BR" b="1" dirty="0">
                <a:latin typeface="Algerian" panose="020F0502020204030204" pitchFamily="34" charset="0"/>
                <a:cs typeface="Algerian" panose="020F0502020204030204" pitchFamily="34" charset="0"/>
              </a:rPr>
            </a:br>
            <a:r>
              <a:rPr lang="pt-BR" b="1" dirty="0">
                <a:latin typeface="Algerian" panose="020F0502020204030204" pitchFamily="34" charset="0"/>
                <a:cs typeface="Algerian" panose="020F0502020204030204" pitchFamily="34" charset="0"/>
              </a:rPr>
              <a:t>“</a:t>
            </a:r>
            <a:r>
              <a:rPr lang="pt-BR" b="1" dirty="0">
                <a:latin typeface="Abadi MT Condensed Light" panose="020B0306030101010103" pitchFamily="34" charset="77"/>
                <a:cs typeface="Algerian" panose="020F0502020204030204" pitchFamily="34" charset="0"/>
              </a:rPr>
              <a:t>a cultura é o que resta quando tudo é esquecido sobre as técnicas”(p. 159)</a:t>
            </a:r>
            <a:endParaRPr lang="pt-BR" sz="2000" dirty="0"/>
          </a:p>
        </p:txBody>
      </p:sp>
      <p:sp>
        <p:nvSpPr>
          <p:cNvPr id="3" name="Espaço Reservado para Conteúdo 2">
            <a:extLst>
              <a:ext uri="{FF2B5EF4-FFF2-40B4-BE49-F238E27FC236}">
                <a16:creationId xmlns:a16="http://schemas.microsoft.com/office/drawing/2014/main" id="{B9F427E8-F1E9-A614-4413-A4EE50136599}"/>
              </a:ext>
            </a:extLst>
          </p:cNvPr>
          <p:cNvSpPr>
            <a:spLocks noGrp="1"/>
          </p:cNvSpPr>
          <p:nvPr>
            <p:ph idx="1"/>
          </p:nvPr>
        </p:nvSpPr>
        <p:spPr>
          <a:xfrm>
            <a:off x="2091847" y="2843407"/>
            <a:ext cx="8730641" cy="3425859"/>
          </a:xfrm>
        </p:spPr>
        <p:txBody>
          <a:bodyPr>
            <a:normAutofit fontScale="85000" lnSpcReduction="20000"/>
          </a:bodyPr>
          <a:lstStyle/>
          <a:p>
            <a:pPr marL="0" indent="0" algn="just">
              <a:buNone/>
            </a:pPr>
            <a:r>
              <a:rPr lang="pt-BR" dirty="0">
                <a:solidFill>
                  <a:srgbClr val="FFC000"/>
                </a:solidFill>
              </a:rPr>
              <a:t>      </a:t>
            </a:r>
            <a:r>
              <a:rPr lang="pt-BR" sz="2400" dirty="0">
                <a:solidFill>
                  <a:srgbClr val="FFC000"/>
                </a:solidFill>
              </a:rPr>
              <a:t>MO</a:t>
            </a:r>
            <a:endParaRPr lang="pt-BR" sz="2400" dirty="0"/>
          </a:p>
          <a:p>
            <a:pPr marL="0" indent="0" algn="just">
              <a:buNone/>
            </a:pPr>
            <a:r>
              <a:rPr lang="pt-BR" sz="2400" dirty="0"/>
              <a:t>      infraestrutura material</a:t>
            </a:r>
            <a:r>
              <a:rPr lang="pt-BR" sz="2400" dirty="0">
                <a:solidFill>
                  <a:srgbClr val="FFC000"/>
                </a:solidFill>
              </a:rPr>
              <a:t>, </a:t>
            </a:r>
            <a:r>
              <a:rPr lang="pt-BR" sz="2400" dirty="0"/>
              <a:t>objeto técnico </a:t>
            </a:r>
          </a:p>
          <a:p>
            <a:pPr marL="0" indent="0" algn="just">
              <a:buNone/>
            </a:pPr>
            <a:r>
              <a:rPr lang="pt-BR" sz="2400" dirty="0"/>
              <a:t>      </a:t>
            </a:r>
            <a:r>
              <a:rPr lang="pt-BR" sz="2400" u="sng" dirty="0"/>
              <a:t>vetor de sensibilidade</a:t>
            </a:r>
          </a:p>
          <a:p>
            <a:pPr marL="0" indent="0" algn="just">
              <a:buNone/>
            </a:pPr>
            <a:r>
              <a:rPr lang="pt-BR" dirty="0">
                <a:solidFill>
                  <a:srgbClr val="FFC000"/>
                </a:solidFill>
              </a:rPr>
              <a:t>      </a:t>
            </a:r>
          </a:p>
          <a:p>
            <a:pPr marL="0" indent="0" algn="just">
              <a:buNone/>
            </a:pPr>
            <a:r>
              <a:rPr lang="pt-BR" sz="2400" dirty="0">
                <a:solidFill>
                  <a:srgbClr val="FFC000"/>
                </a:solidFill>
              </a:rPr>
              <a:t>      OM</a:t>
            </a:r>
          </a:p>
          <a:p>
            <a:pPr marL="0" indent="0">
              <a:buNone/>
            </a:pPr>
            <a:r>
              <a:rPr lang="pt-BR" sz="2400" dirty="0"/>
              <a:t>      superestrutura organizacional, instituição</a:t>
            </a:r>
          </a:p>
          <a:p>
            <a:pPr marL="0" indent="0">
              <a:buNone/>
            </a:pPr>
            <a:r>
              <a:rPr lang="pt-BR" sz="2400" dirty="0"/>
              <a:t>      </a:t>
            </a:r>
            <a:r>
              <a:rPr lang="pt-BR" sz="2400" u="sng" dirty="0"/>
              <a:t>matriz de sociabilidade</a:t>
            </a:r>
          </a:p>
        </p:txBody>
      </p:sp>
    </p:spTree>
    <p:extLst>
      <p:ext uri="{BB962C8B-B14F-4D97-AF65-F5344CB8AC3E}">
        <p14:creationId xmlns:p14="http://schemas.microsoft.com/office/powerpoint/2010/main" val="2734554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0D658B-786A-50CE-7573-B49026EBE045}"/>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709E8A6F-55FB-2718-0200-4983C40F36CA}"/>
              </a:ext>
            </a:extLst>
          </p:cNvPr>
          <p:cNvSpPr>
            <a:spLocks noGrp="1"/>
          </p:cNvSpPr>
          <p:nvPr>
            <p:ph idx="1"/>
          </p:nvPr>
        </p:nvSpPr>
        <p:spPr>
          <a:xfrm>
            <a:off x="2430050" y="1478071"/>
            <a:ext cx="8140089" cy="4759763"/>
          </a:xfrm>
        </p:spPr>
        <p:txBody>
          <a:bodyPr>
            <a:normAutofit fontScale="92500" lnSpcReduction="10000"/>
          </a:bodyPr>
          <a:lstStyle/>
          <a:p>
            <a:pPr marL="0" indent="0">
              <a:buNone/>
            </a:pPr>
            <a:endParaRPr lang="pt-BR" dirty="0">
              <a:solidFill>
                <a:srgbClr val="FFC000"/>
              </a:solidFill>
            </a:endParaRPr>
          </a:p>
          <a:p>
            <a:pPr marL="0" indent="0">
              <a:buNone/>
            </a:pPr>
            <a:endParaRPr lang="pt-BR" dirty="0">
              <a:solidFill>
                <a:srgbClr val="FFC000"/>
              </a:solidFill>
            </a:endParaRPr>
          </a:p>
          <a:p>
            <a:pPr marL="0" indent="0">
              <a:buNone/>
            </a:pPr>
            <a:r>
              <a:rPr lang="pt-BR" dirty="0" err="1">
                <a:solidFill>
                  <a:srgbClr val="FFC000"/>
                </a:solidFill>
              </a:rPr>
              <a:t>Cosmopoéticas</a:t>
            </a:r>
            <a:r>
              <a:rPr lang="pt-BR" dirty="0">
                <a:solidFill>
                  <a:srgbClr val="FFC000"/>
                </a:solidFill>
              </a:rPr>
              <a:t> do Refúgio, </a:t>
            </a:r>
            <a:r>
              <a:rPr lang="pt-BR" dirty="0" err="1">
                <a:solidFill>
                  <a:srgbClr val="FFC000"/>
                </a:solidFill>
              </a:rPr>
              <a:t>Dénètem</a:t>
            </a:r>
            <a:r>
              <a:rPr lang="pt-BR" dirty="0">
                <a:solidFill>
                  <a:srgbClr val="FFC000"/>
                </a:solidFill>
              </a:rPr>
              <a:t> </a:t>
            </a:r>
            <a:r>
              <a:rPr lang="pt-BR" dirty="0" err="1">
                <a:solidFill>
                  <a:srgbClr val="FFC000"/>
                </a:solidFill>
              </a:rPr>
              <a:t>Tuam</a:t>
            </a:r>
            <a:r>
              <a:rPr lang="pt-BR" dirty="0">
                <a:solidFill>
                  <a:srgbClr val="FFC000"/>
                </a:solidFill>
              </a:rPr>
              <a:t> Bona</a:t>
            </a:r>
          </a:p>
          <a:p>
            <a:pPr>
              <a:buFontTx/>
              <a:buChar char="-"/>
            </a:pPr>
            <a:r>
              <a:rPr lang="pt-BR" dirty="0"/>
              <a:t>fugir: escapar, desencadear</a:t>
            </a:r>
          </a:p>
          <a:p>
            <a:pPr>
              <a:buFontTx/>
              <a:buChar char="-"/>
            </a:pPr>
            <a:r>
              <a:rPr lang="pt-BR" dirty="0" err="1"/>
              <a:t>marronagem</a:t>
            </a:r>
            <a:r>
              <a:rPr lang="pt-BR" dirty="0"/>
              <a:t>: astúcia do bem-viver, </a:t>
            </a:r>
            <a:r>
              <a:rPr lang="pt-BR" u="sng" dirty="0"/>
              <a:t>con</a:t>
            </a:r>
            <a:r>
              <a:rPr lang="pt-BR" dirty="0"/>
              <a:t>vívio</a:t>
            </a:r>
          </a:p>
          <a:p>
            <a:pPr marL="0" indent="0">
              <a:buNone/>
            </a:pPr>
            <a:r>
              <a:rPr lang="pt-BR" dirty="0"/>
              <a:t>*</a:t>
            </a:r>
          </a:p>
          <a:p>
            <a:r>
              <a:rPr lang="pt-BR" dirty="0"/>
              <a:t>contemplação (memória + ruptura do continuum infindável)</a:t>
            </a:r>
          </a:p>
          <a:p>
            <a:r>
              <a:rPr lang="pt-BR" dirty="0"/>
              <a:t>diálogo (pensamento em movimento, alteridade, circularidade)</a:t>
            </a:r>
          </a:p>
          <a:p>
            <a:r>
              <a:rPr lang="pt-BR" dirty="0"/>
              <a:t>selvagem  (devir, individuação em consonância com o entorno)</a:t>
            </a:r>
          </a:p>
          <a:p>
            <a:pPr marL="0" indent="0">
              <a:buNone/>
            </a:pPr>
            <a:endParaRPr lang="pt-BR" dirty="0"/>
          </a:p>
          <a:p>
            <a:pPr marL="0" indent="0">
              <a:buNone/>
            </a:pPr>
            <a:endParaRPr lang="pt-BR" dirty="0">
              <a:solidFill>
                <a:srgbClr val="FFC000"/>
              </a:solidFill>
            </a:endParaRPr>
          </a:p>
          <a:p>
            <a:endParaRPr lang="pt-BR" dirty="0">
              <a:solidFill>
                <a:srgbClr val="FFC000"/>
              </a:solidFill>
            </a:endParaRPr>
          </a:p>
        </p:txBody>
      </p:sp>
    </p:spTree>
    <p:extLst>
      <p:ext uri="{BB962C8B-B14F-4D97-AF65-F5344CB8AC3E}">
        <p14:creationId xmlns:p14="http://schemas.microsoft.com/office/powerpoint/2010/main" val="3316088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97473-DEF7-8C35-5B49-A0F6347AED4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30BEB97-7E09-9E6E-3F2C-ED5484BE51AD}"/>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6FF58820-7778-5EFF-3FEA-E281F2A08FFD}"/>
              </a:ext>
            </a:extLst>
          </p:cNvPr>
          <p:cNvSpPr>
            <a:spLocks noGrp="1"/>
          </p:cNvSpPr>
          <p:nvPr>
            <p:ph idx="1"/>
          </p:nvPr>
        </p:nvSpPr>
        <p:spPr>
          <a:xfrm>
            <a:off x="2192056" y="1528175"/>
            <a:ext cx="8378084" cy="4521769"/>
          </a:xfrm>
        </p:spPr>
        <p:txBody>
          <a:bodyPr>
            <a:normAutofit fontScale="92500" lnSpcReduction="10000"/>
          </a:bodyPr>
          <a:lstStyle/>
          <a:p>
            <a:pPr marL="0" indent="0">
              <a:buNone/>
            </a:pPr>
            <a:endParaRPr lang="pt-BR" dirty="0">
              <a:solidFill>
                <a:srgbClr val="FFC000"/>
              </a:solidFill>
            </a:endParaRPr>
          </a:p>
          <a:p>
            <a:pPr marL="0" indent="0">
              <a:buNone/>
            </a:pPr>
            <a:r>
              <a:rPr lang="pt-BR" dirty="0" err="1">
                <a:solidFill>
                  <a:srgbClr val="FFC000"/>
                </a:solidFill>
              </a:rPr>
              <a:t>Cosmopoéticas</a:t>
            </a:r>
            <a:r>
              <a:rPr lang="pt-BR" dirty="0">
                <a:solidFill>
                  <a:srgbClr val="FFC000"/>
                </a:solidFill>
              </a:rPr>
              <a:t> do Refúgio (p. 81, contracapa)</a:t>
            </a:r>
          </a:p>
          <a:p>
            <a:pPr marL="0" indent="0">
              <a:buNone/>
            </a:pPr>
            <a:r>
              <a:rPr lang="pt-BR" dirty="0"/>
              <a:t>táticas de oposição do vazio ao excesso</a:t>
            </a:r>
          </a:p>
          <a:p>
            <a:pPr marL="0" indent="0">
              <a:buNone/>
            </a:pPr>
            <a:endParaRPr lang="pt-BR" dirty="0"/>
          </a:p>
          <a:p>
            <a:pPr marL="0" indent="0">
              <a:buNone/>
            </a:pPr>
            <a:r>
              <a:rPr lang="pt-BR" dirty="0"/>
              <a:t>“Nesses tempos sombrios em que proliferam os dispositivos de controle, as resistências devem ser furtivas, mais do que frontais. Atacar em terreno aberto é se oferecer como carne de canhão aos múltiplos poderes que tendem a nos sujeitar, expor-se como maior, maduro, responsável, significa obrigatoriamente ter de se render quando a polícia, os serviços secretos, as agências de segurança nos convocam para prestar contas de nossas vidas furtivas.”</a:t>
            </a:r>
          </a:p>
          <a:p>
            <a:pPr marL="0" indent="0">
              <a:buNone/>
            </a:pPr>
            <a:endParaRPr lang="pt-BR" dirty="0"/>
          </a:p>
          <a:p>
            <a:pPr marL="0" indent="0">
              <a:buNone/>
            </a:pPr>
            <a:endParaRPr lang="pt-BR" dirty="0">
              <a:solidFill>
                <a:srgbClr val="FFC000"/>
              </a:solidFill>
            </a:endParaRPr>
          </a:p>
        </p:txBody>
      </p:sp>
    </p:spTree>
    <p:extLst>
      <p:ext uri="{BB962C8B-B14F-4D97-AF65-F5344CB8AC3E}">
        <p14:creationId xmlns:p14="http://schemas.microsoft.com/office/powerpoint/2010/main" val="196524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11BE0-FD8A-0E3A-0BC1-D2AC63B8614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13E032C-DEEF-649D-46C6-32AB3B5CAAF1}"/>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0142253C-2F65-B56D-653E-97A4FC635B92}"/>
              </a:ext>
            </a:extLst>
          </p:cNvPr>
          <p:cNvSpPr>
            <a:spLocks noGrp="1"/>
          </p:cNvSpPr>
          <p:nvPr>
            <p:ph idx="1"/>
          </p:nvPr>
        </p:nvSpPr>
        <p:spPr>
          <a:xfrm>
            <a:off x="2755727" y="1315233"/>
            <a:ext cx="7814412" cy="4734711"/>
          </a:xfrm>
        </p:spPr>
        <p:txBody>
          <a:bodyPr/>
          <a:lstStyle/>
          <a:p>
            <a:pPr marL="0" indent="0">
              <a:buNone/>
            </a:pPr>
            <a:r>
              <a:rPr lang="pt-BR" dirty="0" err="1">
                <a:solidFill>
                  <a:srgbClr val="FFC000"/>
                </a:solidFill>
              </a:rPr>
              <a:t>Cosmopoéticas</a:t>
            </a:r>
            <a:r>
              <a:rPr lang="pt-BR" dirty="0">
                <a:solidFill>
                  <a:srgbClr val="FFC000"/>
                </a:solidFill>
              </a:rPr>
              <a:t> do Refúgio </a:t>
            </a:r>
          </a:p>
          <a:p>
            <a:pPr marL="0" indent="0">
              <a:buNone/>
            </a:pPr>
            <a:r>
              <a:rPr lang="pt-BR" dirty="0"/>
              <a:t>táticas de oposição do vazio ao excesso</a:t>
            </a:r>
          </a:p>
          <a:p>
            <a:pPr marL="0" indent="0">
              <a:buNone/>
            </a:pPr>
            <a:r>
              <a:rPr lang="pt-BR" dirty="0"/>
              <a:t>“ A </a:t>
            </a:r>
            <a:r>
              <a:rPr lang="pt-BR" dirty="0" err="1"/>
              <a:t>marronagem</a:t>
            </a:r>
            <a:r>
              <a:rPr lang="pt-BR" dirty="0"/>
              <a:t>, portanto, é menos uma forma de conquista do que de subtração ao poder. As táticas furtivas são táticas de </a:t>
            </a:r>
            <a:r>
              <a:rPr lang="pt-BR" dirty="0" err="1"/>
              <a:t>des-captura</a:t>
            </a:r>
            <a:r>
              <a:rPr lang="pt-BR" dirty="0"/>
              <a:t>: a qualquer tentativa de captura, opõem o vazio. É essa potência corrosiva da </a:t>
            </a:r>
            <a:r>
              <a:rPr lang="pt-BR" dirty="0" err="1"/>
              <a:t>marronagem</a:t>
            </a:r>
            <a:r>
              <a:rPr lang="pt-BR" dirty="0"/>
              <a:t> diante dos aparelhos de captura e dos simulacros produzidos que chamo de fuga.”</a:t>
            </a:r>
          </a:p>
          <a:p>
            <a:pPr marL="0" indent="0">
              <a:buNone/>
            </a:pPr>
            <a:endParaRPr lang="pt-BR" dirty="0"/>
          </a:p>
          <a:p>
            <a:pPr marL="0" indent="0">
              <a:buNone/>
            </a:pPr>
            <a:endParaRPr lang="pt-BR" dirty="0">
              <a:solidFill>
                <a:srgbClr val="FFC000"/>
              </a:solidFill>
            </a:endParaRPr>
          </a:p>
        </p:txBody>
      </p:sp>
    </p:spTree>
    <p:extLst>
      <p:ext uri="{BB962C8B-B14F-4D97-AF65-F5344CB8AC3E}">
        <p14:creationId xmlns:p14="http://schemas.microsoft.com/office/powerpoint/2010/main" val="2267311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57202-FF58-FB62-4884-8A0A732343F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53F317D-87A8-70EE-412B-52255A9CD31C}"/>
              </a:ext>
            </a:extLst>
          </p:cNvPr>
          <p:cNvSpPr>
            <a:spLocks noGrp="1"/>
          </p:cNvSpPr>
          <p:nvPr>
            <p:ph type="title"/>
          </p:nvPr>
        </p:nvSpPr>
        <p:spPr/>
        <p:txBody>
          <a:bodyPr/>
          <a:lstStyle/>
          <a:p>
            <a:r>
              <a:rPr lang="pt-BR" dirty="0"/>
              <a:t>quilombos editoriais</a:t>
            </a:r>
          </a:p>
        </p:txBody>
      </p:sp>
      <p:sp>
        <p:nvSpPr>
          <p:cNvPr id="3" name="Espaço Reservado para Conteúdo 2">
            <a:extLst>
              <a:ext uri="{FF2B5EF4-FFF2-40B4-BE49-F238E27FC236}">
                <a16:creationId xmlns:a16="http://schemas.microsoft.com/office/drawing/2014/main" id="{3A8A0095-AADE-7B3C-59F2-99C8A44B7676}"/>
              </a:ext>
            </a:extLst>
          </p:cNvPr>
          <p:cNvSpPr>
            <a:spLocks noGrp="1"/>
          </p:cNvSpPr>
          <p:nvPr>
            <p:ph idx="1"/>
          </p:nvPr>
        </p:nvSpPr>
        <p:spPr>
          <a:xfrm>
            <a:off x="2304789" y="1277655"/>
            <a:ext cx="8265350" cy="4772289"/>
          </a:xfrm>
        </p:spPr>
        <p:txBody>
          <a:bodyPr>
            <a:normAutofit fontScale="85000" lnSpcReduction="10000"/>
          </a:bodyPr>
          <a:lstStyle/>
          <a:p>
            <a:pPr marL="0" indent="0">
              <a:buNone/>
            </a:pPr>
            <a:r>
              <a:rPr lang="pt-BR" dirty="0"/>
              <a:t>“O universo editorial, como campo, nos termos de Pierre Bourdieu, é definido por uma “rede ou configuração de relações entre posições definidas objetivamente nas determinações impostas aos seus ocupantes, agentes ou instituições, por sua situação” (Bourdieu, 1982, p. 72). A situacionalidade, para o pensador, pauta-se pelo jogo de “legitimações, trocas e transferências de capitais de ordem simbólica” (Bourdieu, 1982, p. 72-73) capaz de levar a uns à centralidade e a outros à periferia do próprio campo. Numa realidade cada vez mais codificada e endossada pelo discurso de natureza científica, podemos indagar se os conceitos compreendem bem a realidade de que falam.</a:t>
            </a:r>
          </a:p>
          <a:p>
            <a:pPr marL="0" indent="0">
              <a:buNone/>
            </a:pPr>
            <a:r>
              <a:rPr lang="pt-BR" dirty="0"/>
              <a:t>Forjados em grande medida por uma ciência que tem interesses e outras marcas, encobertos pela codificação, é de se indagar em que medida se faz necessária a problematização dos operadores teóricos, principalmente quando estes se referem a grupos e manifestações culturais considerados marginais.”</a:t>
            </a:r>
          </a:p>
          <a:p>
            <a:pPr marL="0" indent="0" algn="r">
              <a:buNone/>
            </a:pPr>
            <a:r>
              <a:rPr lang="pt-BR" sz="1600" dirty="0"/>
              <a:t>(Oliveira, in </a:t>
            </a:r>
            <a:r>
              <a:rPr lang="pt-BR" sz="1600" i="1" dirty="0"/>
              <a:t>Tarefas da edição</a:t>
            </a:r>
            <a:r>
              <a:rPr lang="pt-BR" sz="1600" dirty="0"/>
              <a:t>, p. 103)</a:t>
            </a:r>
          </a:p>
        </p:txBody>
      </p:sp>
    </p:spTree>
    <p:extLst>
      <p:ext uri="{BB962C8B-B14F-4D97-AF65-F5344CB8AC3E}">
        <p14:creationId xmlns:p14="http://schemas.microsoft.com/office/powerpoint/2010/main" val="3067452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F84A09-7AA0-0987-40E6-3B9E0215F07B}"/>
              </a:ext>
            </a:extLst>
          </p:cNvPr>
          <p:cNvSpPr>
            <a:spLocks noGrp="1"/>
          </p:cNvSpPr>
          <p:nvPr>
            <p:ph type="title"/>
          </p:nvPr>
        </p:nvSpPr>
        <p:spPr/>
        <p:txBody>
          <a:bodyPr/>
          <a:lstStyle/>
          <a:p>
            <a:r>
              <a:rPr lang="pt-BR" dirty="0"/>
              <a:t>quilombos editoriais</a:t>
            </a:r>
          </a:p>
        </p:txBody>
      </p:sp>
      <p:sp>
        <p:nvSpPr>
          <p:cNvPr id="3" name="Espaço Reservado para Conteúdo 2">
            <a:extLst>
              <a:ext uri="{FF2B5EF4-FFF2-40B4-BE49-F238E27FC236}">
                <a16:creationId xmlns:a16="http://schemas.microsoft.com/office/drawing/2014/main" id="{74F14E56-0FD8-4EA4-B1A2-AA28E19DFF20}"/>
              </a:ext>
            </a:extLst>
          </p:cNvPr>
          <p:cNvSpPr>
            <a:spLocks noGrp="1"/>
          </p:cNvSpPr>
          <p:nvPr>
            <p:ph idx="1"/>
          </p:nvPr>
        </p:nvSpPr>
        <p:spPr>
          <a:xfrm>
            <a:off x="2611808" y="1578279"/>
            <a:ext cx="7958331" cy="4471665"/>
          </a:xfrm>
        </p:spPr>
        <p:txBody>
          <a:bodyPr>
            <a:normAutofit fontScale="92500" lnSpcReduction="10000"/>
          </a:bodyPr>
          <a:lstStyle/>
          <a:p>
            <a:pPr marL="0" indent="0">
              <a:buNone/>
            </a:pPr>
            <a:r>
              <a:rPr lang="pt-BR" dirty="0"/>
              <a:t>“Desta forma, por quilombos editoriais proponho entende um conjunto de iniciativas no campo editorial comprometidas com a difusão de temas especificamente ligados ao universo afrodescendente, com explícito propósito de alteração das configurações do imaginário social hegemônico. Possuem caráter deliberadamente independente. Seus autores são preferencialmente negros ou, em alguns casos, não-negros comprometidos com o combate ao racismo em todas as suas formas. Os catálogos são vastos e diversos, com ênfase em ciências humanas, cultura, artes e literatura. Possuem nítido projeto de intervenção político-intelectual, a fim de criar debates e formar continuamente leitores sensíveis à diversidade, em sentido amplo. Para além de casas de publicação, operam como ‘territórios’ de ação e resistência ao bloqueio tácito no campo editorial brasileiro.” </a:t>
            </a:r>
            <a:r>
              <a:rPr lang="pt-BR" sz="1500" dirty="0"/>
              <a:t>(p. 104)</a:t>
            </a:r>
          </a:p>
        </p:txBody>
      </p:sp>
    </p:spTree>
    <p:extLst>
      <p:ext uri="{BB962C8B-B14F-4D97-AF65-F5344CB8AC3E}">
        <p14:creationId xmlns:p14="http://schemas.microsoft.com/office/powerpoint/2010/main" val="24570234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Madison</Template>
  <TotalTime>2998</TotalTime>
  <Words>1330</Words>
  <Application>Microsoft Macintosh PowerPoint</Application>
  <PresentationFormat>Widescreen</PresentationFormat>
  <Paragraphs>89</Paragraphs>
  <Slides>18</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18</vt:i4>
      </vt:variant>
    </vt:vector>
  </HeadingPairs>
  <TitlesOfParts>
    <vt:vector size="25" baseType="lpstr">
      <vt:lpstr>Abadi MT Condensed Light</vt:lpstr>
      <vt:lpstr>Algerian</vt:lpstr>
      <vt:lpstr>Arial</vt:lpstr>
      <vt:lpstr>MS Shell Dlg 2</vt:lpstr>
      <vt:lpstr>Wingdings</vt:lpstr>
      <vt:lpstr>Wingdings 3</vt:lpstr>
      <vt:lpstr>Madison</vt:lpstr>
      <vt:lpstr>sexto  encontro</vt:lpstr>
      <vt:lpstr>disciplina programática</vt:lpstr>
      <vt:lpstr>O duplo corpo do médium</vt:lpstr>
      <vt:lpstr>Apresentação do PowerPoint</vt:lpstr>
      <vt:lpstr>Apresentação do PowerPoint</vt:lpstr>
      <vt:lpstr>transmissão termo regulador e ordenador</vt:lpstr>
      <vt:lpstr>transmissão termo regulador e ordenador </vt:lpstr>
      <vt:lpstr>metodologia OM/MO</vt:lpstr>
      <vt:lpstr>cenas da enunciação: a formalização material como gestão da cena enunciativa</vt:lpstr>
      <vt:lpstr>Apresentação do PowerPoint</vt:lpstr>
      <vt:lpstr>Apresentação do PowerPoint</vt:lpstr>
      <vt:lpstr>Apresentação do PowerPoint</vt:lpstr>
      <vt:lpstr>Técnica e cultura:   “a cultura é o que resta quando tudo é esquecido sobre as técnicas”(p. 159)</vt:lpstr>
      <vt:lpstr>Decolonialidade?</vt:lpstr>
      <vt:lpstr>Decolonialidade?</vt:lpstr>
      <vt:lpstr>Decolonialidade?</vt:lpstr>
      <vt:lpstr>quilombos editoriais</vt:lpstr>
      <vt:lpstr>quilombos editoriais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Luciana Salazar Salgado</dc:creator>
  <cp:lastModifiedBy>Luciana Salazar Salgado</cp:lastModifiedBy>
  <cp:revision>27</cp:revision>
  <dcterms:created xsi:type="dcterms:W3CDTF">2025-04-29T16:56:10Z</dcterms:created>
  <dcterms:modified xsi:type="dcterms:W3CDTF">2025-06-04T15:22:22Z</dcterms:modified>
</cp:coreProperties>
</file>