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7" r:id="rId3"/>
    <p:sldId id="257" r:id="rId4"/>
    <p:sldId id="258" r:id="rId5"/>
    <p:sldId id="260" r:id="rId6"/>
    <p:sldId id="259" r:id="rId7"/>
    <p:sldId id="261" r:id="rId8"/>
    <p:sldId id="262" r:id="rId9"/>
    <p:sldId id="263" r:id="rId10"/>
    <p:sldId id="264" r:id="rId11"/>
    <p:sldId id="265" r:id="rId12"/>
    <p:sldId id="266" r:id="rId13"/>
    <p:sldId id="269" r:id="rId14"/>
    <p:sldId id="270" r:id="rId15"/>
    <p:sldId id="271" r:id="rId16"/>
    <p:sldId id="272" r:id="rId17"/>
    <p:sldId id="273" r:id="rId18"/>
    <p:sldId id="268"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81"/>
  </p:normalViewPr>
  <p:slideViewPr>
    <p:cSldViewPr snapToGrid="0">
      <p:cViewPr varScale="1">
        <p:scale>
          <a:sx n="102" d="100"/>
          <a:sy n="102" d="100"/>
        </p:scale>
        <p:origin x="952"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pt-BR"/>
              <a:t>Clique para editar o título Mestre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4/29/25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‹nº›</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nchor="ct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4/29/25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pt-BR"/>
              <a:t>Clique para editar o título Mestre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3E5059C3-6A89-4494-99FF-5A4D6FFD50EB}" type="datetimeFigureOut">
              <a:rPr lang="en-US" dirty="0"/>
              <a:t>4/29/25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pt-BR"/>
              <a:t>Clique para editar o título Mestre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4/29/25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2609285" y="2851331"/>
            <a:ext cx="3893623" cy="307143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6666635" y="2851331"/>
            <a:ext cx="3899798" cy="307143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4/29/25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4/29/25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4/29/25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pt-BR"/>
              <a:t>Clique para editar o título Mestre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37D525BB-DA17-4BA0-B3C8-3AC3ABC827E6}" type="datetimeFigureOut">
              <a:rPr lang="en-US" dirty="0"/>
              <a:t>4/29/25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pt-BR"/>
              <a:t>Clique para editar o título Mestre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B16C4C9A-3960-41CF-A4E9-2A8FB932454B}" type="datetimeFigureOut">
              <a:rPr lang="en-US" dirty="0"/>
              <a:t>4/29/25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4/29/25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pt-BR"/>
              <a:t>Clique para editar o título Mestre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4/29/25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pt-BR"/>
              <a:t>Clique para editar o título Mestre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4/29/25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‹nº›</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B1C00B-A48C-7157-1E39-4318AB626619}"/>
              </a:ext>
            </a:extLst>
          </p:cNvPr>
          <p:cNvSpPr>
            <a:spLocks noGrp="1"/>
          </p:cNvSpPr>
          <p:nvPr>
            <p:ph type="ctrTitle"/>
          </p:nvPr>
        </p:nvSpPr>
        <p:spPr/>
        <p:txBody>
          <a:bodyPr>
            <a:normAutofit/>
          </a:bodyPr>
          <a:lstStyle/>
          <a:p>
            <a:r>
              <a:rPr lang="pt-BR" sz="5400" dirty="0"/>
              <a:t>terceiro </a:t>
            </a:r>
            <a:br>
              <a:rPr lang="pt-BR" sz="5400" dirty="0"/>
            </a:br>
            <a:r>
              <a:rPr lang="pt-BR" sz="5400" dirty="0"/>
              <a:t>encontro</a:t>
            </a:r>
          </a:p>
        </p:txBody>
      </p:sp>
      <p:sp>
        <p:nvSpPr>
          <p:cNvPr id="3" name="Subtítulo 2">
            <a:extLst>
              <a:ext uri="{FF2B5EF4-FFF2-40B4-BE49-F238E27FC236}">
                <a16:creationId xmlns:a16="http://schemas.microsoft.com/office/drawing/2014/main" id="{C2A5D839-30E0-66C9-11D6-98B5A9429ECA}"/>
              </a:ext>
            </a:extLst>
          </p:cNvPr>
          <p:cNvSpPr>
            <a:spLocks noGrp="1"/>
          </p:cNvSpPr>
          <p:nvPr>
            <p:ph type="subTitle" idx="1"/>
          </p:nvPr>
        </p:nvSpPr>
        <p:spPr/>
        <p:txBody>
          <a:bodyPr/>
          <a:lstStyle/>
          <a:p>
            <a:r>
              <a:rPr lang="pt-BR" dirty="0"/>
              <a:t>30/04/25</a:t>
            </a:r>
          </a:p>
        </p:txBody>
      </p:sp>
    </p:spTree>
    <p:extLst>
      <p:ext uri="{BB962C8B-B14F-4D97-AF65-F5344CB8AC3E}">
        <p14:creationId xmlns:p14="http://schemas.microsoft.com/office/powerpoint/2010/main" val="3020776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80A5D03-97F5-97E4-EE70-69219F595F62}"/>
              </a:ext>
            </a:extLst>
          </p:cNvPr>
          <p:cNvSpPr>
            <a:spLocks noGrp="1"/>
          </p:cNvSpPr>
          <p:nvPr>
            <p:ph idx="1"/>
          </p:nvPr>
        </p:nvSpPr>
        <p:spPr>
          <a:xfrm>
            <a:off x="2417523" y="1716066"/>
            <a:ext cx="8152616" cy="4333878"/>
          </a:xfrm>
        </p:spPr>
        <p:txBody>
          <a:bodyPr>
            <a:normAutofit/>
          </a:bodyPr>
          <a:lstStyle/>
          <a:p>
            <a:pPr algn="just"/>
            <a:r>
              <a:rPr lang="pt-BR" i="1" dirty="0"/>
              <a:t>Acreditamos que ambas, </a:t>
            </a:r>
            <a:r>
              <a:rPr lang="pt-BR" i="1" dirty="0" err="1"/>
              <a:t>tecnofilia</a:t>
            </a:r>
            <a:r>
              <a:rPr lang="pt-BR" i="1" dirty="0"/>
              <a:t> e </a:t>
            </a:r>
            <a:r>
              <a:rPr lang="pt-BR" i="1" dirty="0" err="1"/>
              <a:t>tecnofobia</a:t>
            </a:r>
            <a:r>
              <a:rPr lang="pt-BR" i="1" dirty="0"/>
              <a:t>, são as duas faces de uma mesma moeda: são atitudes que eximem o sujeito da responsabilidade perante a criação e os usos da técnica e da tecnologia, reservando a ele o papel ou de adesão ou de recusa a dispositivos que a ele se imporiam.</a:t>
            </a:r>
          </a:p>
          <a:p>
            <a:pPr algn="just"/>
            <a:endParaRPr lang="pt-BR" i="1" dirty="0"/>
          </a:p>
          <a:p>
            <a:pPr algn="r"/>
            <a:r>
              <a:rPr lang="pt-BR" sz="1600" dirty="0"/>
              <a:t>Rocha; Salgado, p. 506.</a:t>
            </a:r>
          </a:p>
        </p:txBody>
      </p:sp>
    </p:spTree>
    <p:extLst>
      <p:ext uri="{BB962C8B-B14F-4D97-AF65-F5344CB8AC3E}">
        <p14:creationId xmlns:p14="http://schemas.microsoft.com/office/powerpoint/2010/main" val="4210234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7523E4-8160-89EC-ECAD-094217ED0522}"/>
              </a:ext>
            </a:extLst>
          </p:cNvPr>
          <p:cNvSpPr>
            <a:spLocks noGrp="1"/>
          </p:cNvSpPr>
          <p:nvPr>
            <p:ph type="title"/>
          </p:nvPr>
        </p:nvSpPr>
        <p:spPr/>
        <p:txBody>
          <a:bodyPr/>
          <a:lstStyle/>
          <a:p>
            <a:r>
              <a:rPr lang="pt-BR" dirty="0"/>
              <a:t>disciplina programática</a:t>
            </a:r>
          </a:p>
        </p:txBody>
      </p:sp>
      <p:sp>
        <p:nvSpPr>
          <p:cNvPr id="3" name="Espaço Reservado para Conteúdo 2">
            <a:extLst>
              <a:ext uri="{FF2B5EF4-FFF2-40B4-BE49-F238E27FC236}">
                <a16:creationId xmlns:a16="http://schemas.microsoft.com/office/drawing/2014/main" id="{33B74729-40BD-D44E-2590-906D91665E50}"/>
              </a:ext>
            </a:extLst>
          </p:cNvPr>
          <p:cNvSpPr>
            <a:spLocks noGrp="1"/>
          </p:cNvSpPr>
          <p:nvPr>
            <p:ph idx="1"/>
          </p:nvPr>
        </p:nvSpPr>
        <p:spPr>
          <a:xfrm>
            <a:off x="2611808" y="1691014"/>
            <a:ext cx="7958331" cy="4358930"/>
          </a:xfrm>
        </p:spPr>
        <p:txBody>
          <a:bodyPr>
            <a:normAutofit fontScale="85000" lnSpcReduction="20000"/>
          </a:bodyPr>
          <a:lstStyle/>
          <a:p>
            <a:endParaRPr lang="pt-BR" sz="2800" dirty="0"/>
          </a:p>
          <a:p>
            <a:r>
              <a:rPr lang="pt-BR" sz="2800" dirty="0">
                <a:solidFill>
                  <a:srgbClr val="FFC000"/>
                </a:solidFill>
              </a:rPr>
              <a:t>objetos editoriais                                                              </a:t>
            </a:r>
            <a:r>
              <a:rPr lang="pt-BR" sz="2800" dirty="0"/>
              <a:t>(livro como paradigma)</a:t>
            </a:r>
          </a:p>
          <a:p>
            <a:r>
              <a:rPr lang="pt-BR" sz="2800" dirty="0">
                <a:solidFill>
                  <a:srgbClr val="FFC000"/>
                </a:solidFill>
              </a:rPr>
              <a:t>a técnica no coração da distribuição discursiva         </a:t>
            </a:r>
            <a:r>
              <a:rPr lang="pt-BR" sz="2800" dirty="0"/>
              <a:t>(formalização material)</a:t>
            </a:r>
          </a:p>
          <a:p>
            <a:r>
              <a:rPr lang="pt-BR" sz="2800" dirty="0">
                <a:solidFill>
                  <a:srgbClr val="FFC000"/>
                </a:solidFill>
              </a:rPr>
              <a:t>relações entre sujeitos e objetos                               </a:t>
            </a:r>
            <a:r>
              <a:rPr lang="pt-BR" sz="2800" dirty="0"/>
              <a:t>(formação socioespacial, dispositivos e disposições)</a:t>
            </a:r>
          </a:p>
          <a:p>
            <a:r>
              <a:rPr lang="pt-BR" sz="2800" dirty="0" err="1">
                <a:solidFill>
                  <a:srgbClr val="FFC000"/>
                </a:solidFill>
              </a:rPr>
              <a:t>midiologia</a:t>
            </a:r>
            <a:r>
              <a:rPr lang="pt-BR" sz="2800" dirty="0">
                <a:solidFill>
                  <a:srgbClr val="FFC000"/>
                </a:solidFill>
              </a:rPr>
              <a:t> - ou </a:t>
            </a:r>
            <a:r>
              <a:rPr lang="pt-BR" sz="2800" dirty="0" err="1">
                <a:solidFill>
                  <a:srgbClr val="FFC000"/>
                </a:solidFill>
              </a:rPr>
              <a:t>mediologia</a:t>
            </a:r>
            <a:r>
              <a:rPr lang="pt-BR" sz="2800" dirty="0">
                <a:solidFill>
                  <a:srgbClr val="FFC000"/>
                </a:solidFill>
              </a:rPr>
              <a:t>                                       </a:t>
            </a:r>
            <a:r>
              <a:rPr lang="pt-BR" sz="2800" dirty="0"/>
              <a:t>(perspectiva sistêmica)</a:t>
            </a:r>
          </a:p>
          <a:p>
            <a:endParaRPr lang="pt-BR" dirty="0"/>
          </a:p>
          <a:p>
            <a:endParaRPr lang="pt-BR" dirty="0"/>
          </a:p>
        </p:txBody>
      </p:sp>
    </p:spTree>
    <p:extLst>
      <p:ext uri="{BB962C8B-B14F-4D97-AF65-F5344CB8AC3E}">
        <p14:creationId xmlns:p14="http://schemas.microsoft.com/office/powerpoint/2010/main" val="1771529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5E5357-F19F-9ACA-C930-99EEA4C911D7}"/>
              </a:ext>
            </a:extLst>
          </p:cNvPr>
          <p:cNvSpPr>
            <a:spLocks noGrp="1"/>
          </p:cNvSpPr>
          <p:nvPr>
            <p:ph type="title"/>
          </p:nvPr>
        </p:nvSpPr>
        <p:spPr/>
        <p:txBody>
          <a:bodyPr/>
          <a:lstStyle/>
          <a:p>
            <a:r>
              <a:rPr lang="pt-BR" dirty="0"/>
              <a:t>objetos editoriais</a:t>
            </a:r>
          </a:p>
        </p:txBody>
      </p:sp>
      <p:sp>
        <p:nvSpPr>
          <p:cNvPr id="3" name="Espaço Reservado para Conteúdo 2">
            <a:extLst>
              <a:ext uri="{FF2B5EF4-FFF2-40B4-BE49-F238E27FC236}">
                <a16:creationId xmlns:a16="http://schemas.microsoft.com/office/drawing/2014/main" id="{4AC34AC7-01B9-9A58-F619-34FF0196FC2D}"/>
              </a:ext>
            </a:extLst>
          </p:cNvPr>
          <p:cNvSpPr>
            <a:spLocks noGrp="1"/>
          </p:cNvSpPr>
          <p:nvPr>
            <p:ph idx="1"/>
          </p:nvPr>
        </p:nvSpPr>
        <p:spPr>
          <a:xfrm>
            <a:off x="2773598" y="2052116"/>
            <a:ext cx="7958331" cy="3997828"/>
          </a:xfrm>
        </p:spPr>
        <p:txBody>
          <a:bodyPr/>
          <a:lstStyle/>
          <a:p>
            <a:pPr algn="just"/>
            <a:r>
              <a:rPr lang="pt-BR" sz="2400" dirty="0"/>
              <a:t>Objetos editoriais são objetos técnicos que supõem uma cadeia criativa e uma cadeira produtiva, nas quais técnicas e normas são administradas por diferentes atores, com vistas à formalização material de uma síntese sígnica, que enseja uma circulação pública, apontando para uma autoria e projetando um público leitor. </a:t>
            </a:r>
          </a:p>
          <a:p>
            <a:endParaRPr lang="pt-BR" dirty="0"/>
          </a:p>
        </p:txBody>
      </p:sp>
    </p:spTree>
    <p:extLst>
      <p:ext uri="{BB962C8B-B14F-4D97-AF65-F5344CB8AC3E}">
        <p14:creationId xmlns:p14="http://schemas.microsoft.com/office/powerpoint/2010/main" val="4184139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775000-C496-51EB-C392-634BABA7D9B7}"/>
              </a:ext>
            </a:extLst>
          </p:cNvPr>
          <p:cNvSpPr>
            <a:spLocks noGrp="1"/>
          </p:cNvSpPr>
          <p:nvPr>
            <p:ph type="title"/>
          </p:nvPr>
        </p:nvSpPr>
        <p:spPr/>
        <p:txBody>
          <a:bodyPr/>
          <a:lstStyle/>
          <a:p>
            <a:r>
              <a:rPr lang="pt-BR" b="1" dirty="0"/>
              <a:t>livro</a:t>
            </a:r>
            <a:r>
              <a:rPr lang="pt-BR" dirty="0"/>
              <a:t>: para ver o anzol, é melhor não se colocar no lugar do peixe </a:t>
            </a:r>
          </a:p>
        </p:txBody>
      </p:sp>
      <p:sp>
        <p:nvSpPr>
          <p:cNvPr id="3" name="Espaço Reservado para Conteúdo 2">
            <a:extLst>
              <a:ext uri="{FF2B5EF4-FFF2-40B4-BE49-F238E27FC236}">
                <a16:creationId xmlns:a16="http://schemas.microsoft.com/office/drawing/2014/main" id="{50E27EF9-0E75-1509-716A-43DA0646B252}"/>
              </a:ext>
            </a:extLst>
          </p:cNvPr>
          <p:cNvSpPr>
            <a:spLocks noGrp="1"/>
          </p:cNvSpPr>
          <p:nvPr>
            <p:ph idx="1"/>
          </p:nvPr>
        </p:nvSpPr>
        <p:spPr>
          <a:xfrm>
            <a:off x="2455101" y="2292262"/>
            <a:ext cx="8115038" cy="3757681"/>
          </a:xfrm>
        </p:spPr>
        <p:txBody>
          <a:bodyPr/>
          <a:lstStyle/>
          <a:p>
            <a:pPr marL="0" indent="0" algn="just">
              <a:buNone/>
            </a:pPr>
            <a:r>
              <a:rPr lang="pt-BR" sz="2800" dirty="0"/>
              <a:t>“O livro revelou a melhor relação até aqui encontrada entre os valores contraditórios do estável e do móvel, da íntegra e da inconstância (como se diz, da relação custo/benefício)”</a:t>
            </a:r>
          </a:p>
          <a:p>
            <a:pPr marL="0" indent="0" algn="just">
              <a:buNone/>
            </a:pPr>
            <a:endParaRPr lang="pt-BR" dirty="0"/>
          </a:p>
          <a:p>
            <a:pPr marL="0" indent="0" algn="just">
              <a:buNone/>
            </a:pPr>
            <a:r>
              <a:rPr lang="pt-BR" dirty="0"/>
              <a:t>Régis Debray, prefácio a </a:t>
            </a:r>
            <a:r>
              <a:rPr lang="pt-BR" i="1" dirty="0"/>
              <a:t>Livro, - </a:t>
            </a:r>
            <a:r>
              <a:rPr lang="pt-BR" dirty="0"/>
              <a:t>de Michel </a:t>
            </a:r>
            <a:r>
              <a:rPr lang="pt-BR" dirty="0" err="1"/>
              <a:t>Melot</a:t>
            </a:r>
            <a:endParaRPr lang="pt-BR" dirty="0"/>
          </a:p>
        </p:txBody>
      </p:sp>
    </p:spTree>
    <p:extLst>
      <p:ext uri="{BB962C8B-B14F-4D97-AF65-F5344CB8AC3E}">
        <p14:creationId xmlns:p14="http://schemas.microsoft.com/office/powerpoint/2010/main" val="594531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D00519-D706-F83E-0FF9-18F99B58CE64}"/>
              </a:ext>
            </a:extLst>
          </p:cNvPr>
          <p:cNvSpPr>
            <a:spLocks noGrp="1"/>
          </p:cNvSpPr>
          <p:nvPr>
            <p:ph type="title"/>
          </p:nvPr>
        </p:nvSpPr>
        <p:spPr>
          <a:xfrm>
            <a:off x="1841327" y="231859"/>
            <a:ext cx="8890604" cy="607385"/>
          </a:xfrm>
        </p:spPr>
        <p:txBody>
          <a:bodyPr>
            <a:normAutofit fontScale="90000"/>
          </a:bodyPr>
          <a:lstStyle/>
          <a:p>
            <a:r>
              <a:rPr lang="pt-BR" sz="2800" dirty="0"/>
              <a:t>Máquina de ler em </a:t>
            </a:r>
            <a:r>
              <a:rPr lang="pt-BR" sz="2800" i="1" dirty="0" err="1"/>
              <a:t>Diverse</a:t>
            </a:r>
            <a:r>
              <a:rPr lang="pt-BR" sz="2800" i="1" dirty="0"/>
              <a:t> et </a:t>
            </a:r>
            <a:r>
              <a:rPr lang="pt-BR" sz="2800" i="1" dirty="0" err="1"/>
              <a:t>artificieuse</a:t>
            </a:r>
            <a:r>
              <a:rPr lang="pt-BR" sz="2800" i="1" dirty="0"/>
              <a:t> machine</a:t>
            </a:r>
            <a:r>
              <a:rPr lang="pt-BR" sz="2800" dirty="0"/>
              <a:t>, de 1588</a:t>
            </a:r>
          </a:p>
        </p:txBody>
      </p:sp>
      <p:pic>
        <p:nvPicPr>
          <p:cNvPr id="4" name="Espaço Reservado para Conteúdo 3">
            <a:extLst>
              <a:ext uri="{FF2B5EF4-FFF2-40B4-BE49-F238E27FC236}">
                <a16:creationId xmlns:a16="http://schemas.microsoft.com/office/drawing/2014/main" id="{166A704D-63EA-1EA6-E530-E2E084B05AF3}"/>
              </a:ext>
            </a:extLst>
          </p:cNvPr>
          <p:cNvPicPr>
            <a:picLocks noGrp="1" noChangeAspect="1"/>
          </p:cNvPicPr>
          <p:nvPr>
            <p:ph idx="1"/>
          </p:nvPr>
        </p:nvPicPr>
        <p:blipFill>
          <a:blip r:embed="rId2"/>
          <a:stretch>
            <a:fillRect/>
          </a:stretch>
        </p:blipFill>
        <p:spPr>
          <a:xfrm>
            <a:off x="3519814" y="927193"/>
            <a:ext cx="4624061" cy="5553339"/>
          </a:xfrm>
          <a:prstGeom prst="rect">
            <a:avLst/>
          </a:prstGeom>
        </p:spPr>
      </p:pic>
    </p:spTree>
    <p:extLst>
      <p:ext uri="{BB962C8B-B14F-4D97-AF65-F5344CB8AC3E}">
        <p14:creationId xmlns:p14="http://schemas.microsoft.com/office/powerpoint/2010/main" val="665374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1C4D2-FF9B-45A7-88CF-E4368721B35B}"/>
            </a:ext>
          </a:extLst>
        </p:cNvPr>
        <p:cNvGrpSpPr/>
        <p:nvPr/>
      </p:nvGrpSpPr>
      <p:grpSpPr>
        <a:xfrm>
          <a:off x="0" y="0"/>
          <a:ext cx="0" cy="0"/>
          <a:chOff x="0" y="0"/>
          <a:chExt cx="0" cy="0"/>
        </a:xfrm>
      </p:grpSpPr>
      <p:pic>
        <p:nvPicPr>
          <p:cNvPr id="6" name="Espaço Reservado para Conteúdo 5">
            <a:extLst>
              <a:ext uri="{FF2B5EF4-FFF2-40B4-BE49-F238E27FC236}">
                <a16:creationId xmlns:a16="http://schemas.microsoft.com/office/drawing/2014/main" id="{4EA6A4D8-7372-4776-7520-B72D386D53C3}"/>
              </a:ext>
            </a:extLst>
          </p:cNvPr>
          <p:cNvPicPr>
            <a:picLocks noGrp="1" noChangeAspect="1"/>
          </p:cNvPicPr>
          <p:nvPr>
            <p:ph idx="1"/>
          </p:nvPr>
        </p:nvPicPr>
        <p:blipFill>
          <a:blip r:embed="rId2"/>
          <a:stretch>
            <a:fillRect/>
          </a:stretch>
        </p:blipFill>
        <p:spPr>
          <a:xfrm>
            <a:off x="3214688" y="363002"/>
            <a:ext cx="5657849" cy="6036783"/>
          </a:xfrm>
          <a:prstGeom prst="rect">
            <a:avLst/>
          </a:prstGeom>
        </p:spPr>
      </p:pic>
    </p:spTree>
    <p:extLst>
      <p:ext uri="{BB962C8B-B14F-4D97-AF65-F5344CB8AC3E}">
        <p14:creationId xmlns:p14="http://schemas.microsoft.com/office/powerpoint/2010/main" val="2776367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F2495F-1A90-459B-54B0-F9E7F10CF06F}"/>
              </a:ext>
            </a:extLst>
          </p:cNvPr>
          <p:cNvSpPr>
            <a:spLocks noGrp="1"/>
          </p:cNvSpPr>
          <p:nvPr>
            <p:ph type="title"/>
          </p:nvPr>
        </p:nvSpPr>
        <p:spPr/>
        <p:txBody>
          <a:bodyPr/>
          <a:lstStyle/>
          <a:p>
            <a:r>
              <a:rPr lang="pt-BR" dirty="0"/>
              <a:t>Marshal </a:t>
            </a:r>
            <a:r>
              <a:rPr lang="pt-BR" dirty="0" err="1"/>
              <a:t>MacLuhan</a:t>
            </a:r>
            <a:br>
              <a:rPr lang="pt-BR" dirty="0"/>
            </a:br>
            <a:r>
              <a:rPr lang="pt-BR" i="1" dirty="0"/>
              <a:t>A galáxia de Gutenberg </a:t>
            </a:r>
            <a:r>
              <a:rPr lang="pt-BR" dirty="0"/>
              <a:t>(1962)</a:t>
            </a:r>
          </a:p>
        </p:txBody>
      </p:sp>
      <p:sp>
        <p:nvSpPr>
          <p:cNvPr id="3" name="Espaço Reservado para Conteúdo 2">
            <a:extLst>
              <a:ext uri="{FF2B5EF4-FFF2-40B4-BE49-F238E27FC236}">
                <a16:creationId xmlns:a16="http://schemas.microsoft.com/office/drawing/2014/main" id="{DB6D73FF-6F5B-697F-2740-E61EB3E58B18}"/>
              </a:ext>
            </a:extLst>
          </p:cNvPr>
          <p:cNvSpPr>
            <a:spLocks noGrp="1"/>
          </p:cNvSpPr>
          <p:nvPr>
            <p:ph idx="1"/>
          </p:nvPr>
        </p:nvSpPr>
        <p:spPr/>
        <p:txBody>
          <a:bodyPr>
            <a:normAutofit/>
          </a:bodyPr>
          <a:lstStyle/>
          <a:p>
            <a:pPr marL="0" indent="0" algn="just">
              <a:buNone/>
            </a:pPr>
            <a:r>
              <a:rPr lang="pt-BR" sz="2400" dirty="0"/>
              <a:t>A tipografia não é apenas tecnologia, mas ela própria recurso natural ou produto básico, como o algodão ou a madeira ou o rádio: e, como qualquer bem de produção, modela as relações </a:t>
            </a:r>
            <a:r>
              <a:rPr lang="pt-BR" sz="2400" dirty="0" err="1"/>
              <a:t>intersensoriais</a:t>
            </a:r>
            <a:r>
              <a:rPr lang="pt-BR" sz="2400" dirty="0"/>
              <a:t> do indivíduo, bem como os padrões de interdependência comunal ou coletiva.</a:t>
            </a:r>
          </a:p>
          <a:p>
            <a:pPr marL="0" indent="0" algn="r">
              <a:buNone/>
            </a:pPr>
            <a:r>
              <a:rPr lang="pt-BR" sz="1800" dirty="0"/>
              <a:t>(1972, p. 227)</a:t>
            </a:r>
          </a:p>
        </p:txBody>
      </p:sp>
    </p:spTree>
    <p:extLst>
      <p:ext uri="{BB962C8B-B14F-4D97-AF65-F5344CB8AC3E}">
        <p14:creationId xmlns:p14="http://schemas.microsoft.com/office/powerpoint/2010/main" val="813738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B91D82-116E-BD9F-D3F0-7FE91B6894D6}"/>
              </a:ext>
            </a:extLst>
          </p:cNvPr>
          <p:cNvSpPr>
            <a:spLocks noGrp="1"/>
          </p:cNvSpPr>
          <p:nvPr>
            <p:ph type="title"/>
          </p:nvPr>
        </p:nvSpPr>
        <p:spPr>
          <a:xfrm>
            <a:off x="2611807" y="269440"/>
            <a:ext cx="7958331" cy="1077229"/>
          </a:xfrm>
        </p:spPr>
        <p:txBody>
          <a:bodyPr>
            <a:normAutofit fontScale="90000"/>
          </a:bodyPr>
          <a:lstStyle/>
          <a:p>
            <a:r>
              <a:rPr lang="pt-BR" dirty="0"/>
              <a:t>A formalização material</a:t>
            </a:r>
            <a:br>
              <a:rPr lang="pt-BR" dirty="0"/>
            </a:br>
            <a:r>
              <a:rPr lang="pt-BR" dirty="0"/>
              <a:t>de Vilém Flusser</a:t>
            </a:r>
            <a:br>
              <a:rPr lang="pt-BR" dirty="0"/>
            </a:br>
            <a:endParaRPr lang="pt-BR" dirty="0"/>
          </a:p>
        </p:txBody>
      </p:sp>
      <p:sp>
        <p:nvSpPr>
          <p:cNvPr id="3" name="Espaço Reservado para Conteúdo 2">
            <a:extLst>
              <a:ext uri="{FF2B5EF4-FFF2-40B4-BE49-F238E27FC236}">
                <a16:creationId xmlns:a16="http://schemas.microsoft.com/office/drawing/2014/main" id="{6C569972-41CA-5229-CDEB-8A0ECF5943D3}"/>
              </a:ext>
            </a:extLst>
          </p:cNvPr>
          <p:cNvSpPr>
            <a:spLocks noGrp="1"/>
          </p:cNvSpPr>
          <p:nvPr>
            <p:ph idx="1"/>
          </p:nvPr>
        </p:nvSpPr>
        <p:spPr>
          <a:xfrm>
            <a:off x="2611808" y="1628385"/>
            <a:ext cx="7958331" cy="4421560"/>
          </a:xfrm>
        </p:spPr>
        <p:txBody>
          <a:bodyPr>
            <a:normAutofit fontScale="77500" lnSpcReduction="20000"/>
          </a:bodyPr>
          <a:lstStyle/>
          <a:p>
            <a:pPr marL="0" indent="0">
              <a:buNone/>
            </a:pPr>
            <a:endParaRPr lang="pt-BR" dirty="0">
              <a:effectLst/>
              <a:latin typeface="Times"/>
            </a:endParaRPr>
          </a:p>
          <a:p>
            <a:pPr marL="0" indent="0" algn="just">
              <a:buNone/>
            </a:pPr>
            <a:r>
              <a:rPr lang="pt-BR" sz="2400" dirty="0">
                <a:effectLst/>
                <a:latin typeface="Times"/>
              </a:rPr>
              <a:t>[...] Como se vê, não se trata de literatura digitalizada ou do que circula digitalmente como texto literário, trata-se de uma circulação inextricavelmente ligada a uma formalização material, nos termos de Vilém Flusser (2007), em que a matéria é regida pela propriedade da digitalidade, isto é, informada por perspectivas expressivas dadas por plataformas, algoritmos, linguagem de programação. Voltemos ao clássico exemplo de Flusser, autor que se inscreve numa longa tradição da semiologia dos objetos técnicos, ao evocar a “mesa de madeira”: tanto a matéria madeira vai ganhando forma a partir de uma dada ideia de mesa, quanto a matéria madeira propõe, ela própria, à ideia de mesa, possiblidades e restrições. A </a:t>
            </a:r>
            <a:r>
              <a:rPr lang="pt-BR" sz="2400" i="1" dirty="0">
                <a:effectLst/>
                <a:latin typeface="Times"/>
              </a:rPr>
              <a:t>formalização material </a:t>
            </a:r>
            <a:r>
              <a:rPr lang="pt-BR" sz="2400" dirty="0">
                <a:effectLst/>
                <a:latin typeface="Times"/>
              </a:rPr>
              <a:t>é um jogo entre forma e matéria; mais precisamente, é um processo (formalização) com uma qualidade tangível (material). No caso da digitalidade, cabe perguntarmo-nos que matérias encarnam a realização de que formas. </a:t>
            </a:r>
          </a:p>
          <a:p>
            <a:endParaRPr lang="pt-BR" dirty="0"/>
          </a:p>
        </p:txBody>
      </p:sp>
    </p:spTree>
    <p:extLst>
      <p:ext uri="{BB962C8B-B14F-4D97-AF65-F5344CB8AC3E}">
        <p14:creationId xmlns:p14="http://schemas.microsoft.com/office/powerpoint/2010/main" val="2017309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77F8F1B-C3BA-C166-B1B8-A9C3F4B83CFB}"/>
              </a:ext>
            </a:extLst>
          </p:cNvPr>
          <p:cNvSpPr>
            <a:spLocks noGrp="1"/>
          </p:cNvSpPr>
          <p:nvPr>
            <p:ph idx="1"/>
          </p:nvPr>
        </p:nvSpPr>
        <p:spPr>
          <a:xfrm>
            <a:off x="2354893" y="1255733"/>
            <a:ext cx="8215246" cy="4631499"/>
          </a:xfrm>
        </p:spPr>
        <p:txBody>
          <a:bodyPr>
            <a:normAutofit fontScale="70000" lnSpcReduction="20000"/>
          </a:bodyPr>
          <a:lstStyle/>
          <a:p>
            <a:endParaRPr lang="pt-BR" sz="2400" dirty="0"/>
          </a:p>
          <a:p>
            <a:endParaRPr lang="pt-BR" sz="2400" dirty="0"/>
          </a:p>
          <a:p>
            <a:endParaRPr lang="pt-BR" sz="2400" dirty="0"/>
          </a:p>
          <a:p>
            <a:r>
              <a:rPr lang="pt-BR" sz="3100" dirty="0"/>
              <a:t>cibercultura/cultura digital – formas de cultivo...</a:t>
            </a:r>
          </a:p>
          <a:p>
            <a:r>
              <a:rPr lang="pt-BR" sz="3100" dirty="0"/>
              <a:t>“conjuntos de sistemas de objetos indissociáveis de conjuntos de sistemas de ações” (formação socioespacial, dentro dela, os campos)</a:t>
            </a:r>
          </a:p>
          <a:p>
            <a:r>
              <a:rPr lang="pt-BR" sz="3100" dirty="0"/>
              <a:t>unicidade técnica/motor único/cognoscibilidade planetária/convergência dos momentos</a:t>
            </a:r>
          </a:p>
          <a:p>
            <a:r>
              <a:rPr lang="pt-BR" sz="3100" dirty="0"/>
              <a:t>formalização material de </a:t>
            </a:r>
            <a:r>
              <a:rPr lang="pt-BR" sz="3100" b="1" dirty="0">
                <a:solidFill>
                  <a:srgbClr val="FFC000"/>
                </a:solidFill>
              </a:rPr>
              <a:t>mídiuns</a:t>
            </a:r>
            <a:endParaRPr lang="pt-BR" sz="2800" dirty="0"/>
          </a:p>
          <a:p>
            <a:endParaRPr lang="pt-BR" sz="2800" dirty="0"/>
          </a:p>
          <a:p>
            <a:endParaRPr lang="pt-BR" dirty="0"/>
          </a:p>
          <a:p>
            <a:endParaRPr lang="pt-BR" dirty="0"/>
          </a:p>
        </p:txBody>
      </p:sp>
    </p:spTree>
    <p:extLst>
      <p:ext uri="{BB962C8B-B14F-4D97-AF65-F5344CB8AC3E}">
        <p14:creationId xmlns:p14="http://schemas.microsoft.com/office/powerpoint/2010/main" val="3161817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A80D69-BAAF-131E-007F-345EEA4F3C81}"/>
              </a:ext>
            </a:extLst>
          </p:cNvPr>
          <p:cNvSpPr>
            <a:spLocks noGrp="1"/>
          </p:cNvSpPr>
          <p:nvPr>
            <p:ph type="title"/>
          </p:nvPr>
        </p:nvSpPr>
        <p:spPr>
          <a:xfrm>
            <a:off x="2611808" y="680643"/>
            <a:ext cx="7958331" cy="1371473"/>
          </a:xfrm>
        </p:spPr>
        <p:txBody>
          <a:bodyPr>
            <a:normAutofit fontScale="90000"/>
          </a:bodyPr>
          <a:lstStyle/>
          <a:p>
            <a:r>
              <a:rPr lang="pt-BR" dirty="0">
                <a:solidFill>
                  <a:srgbClr val="FFC000"/>
                </a:solidFill>
              </a:rPr>
              <a:t>cenas da enunciação</a:t>
            </a:r>
            <a:r>
              <a:rPr lang="pt-BR" dirty="0"/>
              <a:t>: a formalização material é uma forma de gestão das cena enunciativa</a:t>
            </a:r>
          </a:p>
        </p:txBody>
      </p:sp>
      <p:sp>
        <p:nvSpPr>
          <p:cNvPr id="3" name="Espaço Reservado para Conteúdo 2">
            <a:extLst>
              <a:ext uri="{FF2B5EF4-FFF2-40B4-BE49-F238E27FC236}">
                <a16:creationId xmlns:a16="http://schemas.microsoft.com/office/drawing/2014/main" id="{E7E817E4-B858-7A00-1512-601493EA36CA}"/>
              </a:ext>
            </a:extLst>
          </p:cNvPr>
          <p:cNvSpPr>
            <a:spLocks noGrp="1"/>
          </p:cNvSpPr>
          <p:nvPr>
            <p:ph idx="1"/>
          </p:nvPr>
        </p:nvSpPr>
        <p:spPr>
          <a:xfrm>
            <a:off x="2611808" y="2179528"/>
            <a:ext cx="7958331" cy="3870415"/>
          </a:xfrm>
        </p:spPr>
        <p:txBody>
          <a:bodyPr>
            <a:normAutofit/>
          </a:bodyPr>
          <a:lstStyle/>
          <a:p>
            <a:pPr marL="0" indent="0">
              <a:buNone/>
            </a:pPr>
            <a:r>
              <a:rPr lang="pt-BR" dirty="0"/>
              <a:t>quadro cênico (pacto feito no campo)</a:t>
            </a:r>
          </a:p>
          <a:p>
            <a:pPr marL="0" indent="0">
              <a:buNone/>
            </a:pPr>
            <a:r>
              <a:rPr lang="pt-BR" dirty="0"/>
              <a:t>- </a:t>
            </a:r>
            <a:r>
              <a:rPr lang="pt-BR" dirty="0">
                <a:solidFill>
                  <a:srgbClr val="FFC000"/>
                </a:solidFill>
              </a:rPr>
              <a:t>cena englobante </a:t>
            </a:r>
            <a:r>
              <a:rPr lang="pt-BR" dirty="0"/>
              <a:t>(tipo de discurso)</a:t>
            </a:r>
          </a:p>
          <a:p>
            <a:pPr marL="0" indent="0">
              <a:buNone/>
            </a:pPr>
            <a:r>
              <a:rPr lang="pt-BR" dirty="0"/>
              <a:t>- </a:t>
            </a:r>
            <a:r>
              <a:rPr lang="pt-BR" dirty="0">
                <a:solidFill>
                  <a:srgbClr val="FFC000"/>
                </a:solidFill>
              </a:rPr>
              <a:t>cena genérica  </a:t>
            </a:r>
            <a:r>
              <a:rPr lang="pt-BR" dirty="0"/>
              <a:t>(tipo de textualização)</a:t>
            </a:r>
          </a:p>
          <a:p>
            <a:pPr marL="0" indent="0">
              <a:buNone/>
            </a:pPr>
            <a:r>
              <a:rPr lang="pt-BR" dirty="0"/>
              <a:t>*</a:t>
            </a:r>
          </a:p>
          <a:p>
            <a:pPr>
              <a:buFontTx/>
              <a:buChar char="-"/>
            </a:pPr>
            <a:r>
              <a:rPr lang="pt-BR" dirty="0">
                <a:solidFill>
                  <a:srgbClr val="FFC000"/>
                </a:solidFill>
              </a:rPr>
              <a:t>cenografia </a:t>
            </a:r>
            <a:r>
              <a:rPr lang="pt-BR" dirty="0"/>
              <a:t>encenação do dizer, portanto do sujeito em sua posição no campo</a:t>
            </a:r>
          </a:p>
          <a:p>
            <a:pPr marL="0" indent="0">
              <a:buNone/>
            </a:pPr>
            <a:endParaRPr lang="pt-BR" dirty="0"/>
          </a:p>
        </p:txBody>
      </p:sp>
    </p:spTree>
    <p:extLst>
      <p:ext uri="{BB962C8B-B14F-4D97-AF65-F5344CB8AC3E}">
        <p14:creationId xmlns:p14="http://schemas.microsoft.com/office/powerpoint/2010/main" val="3940784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ço Reservado para Conteúdo 4" descr="Texto&#10;&#10;O conteúdo gerado por IA pode estar incorreto.">
            <a:extLst>
              <a:ext uri="{FF2B5EF4-FFF2-40B4-BE49-F238E27FC236}">
                <a16:creationId xmlns:a16="http://schemas.microsoft.com/office/drawing/2014/main" id="{E0E0E072-2CEC-25C6-2F07-D1908DDC8AC5}"/>
              </a:ext>
            </a:extLst>
          </p:cNvPr>
          <p:cNvPicPr>
            <a:picLocks noGrp="1" noChangeAspect="1"/>
          </p:cNvPicPr>
          <p:nvPr>
            <p:ph idx="1"/>
          </p:nvPr>
        </p:nvPicPr>
        <p:blipFill>
          <a:blip r:embed="rId2"/>
          <a:stretch>
            <a:fillRect/>
          </a:stretch>
        </p:blipFill>
        <p:spPr>
          <a:xfrm>
            <a:off x="1439631" y="1028700"/>
            <a:ext cx="9312738" cy="4757738"/>
          </a:xfrm>
        </p:spPr>
      </p:pic>
    </p:spTree>
    <p:extLst>
      <p:ext uri="{BB962C8B-B14F-4D97-AF65-F5344CB8AC3E}">
        <p14:creationId xmlns:p14="http://schemas.microsoft.com/office/powerpoint/2010/main" val="3568781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ço Reservado para Conteúdo 4" descr="Jornal com letras pretas em fundo branco&#10;&#10;O conteúdo gerado por IA pode estar incorreto.">
            <a:extLst>
              <a:ext uri="{FF2B5EF4-FFF2-40B4-BE49-F238E27FC236}">
                <a16:creationId xmlns:a16="http://schemas.microsoft.com/office/drawing/2014/main" id="{D3E54342-316F-56AB-8CB9-0975E80106C9}"/>
              </a:ext>
            </a:extLst>
          </p:cNvPr>
          <p:cNvPicPr>
            <a:picLocks noGrp="1" noChangeAspect="1"/>
          </p:cNvPicPr>
          <p:nvPr>
            <p:ph idx="1"/>
          </p:nvPr>
        </p:nvPicPr>
        <p:blipFill>
          <a:blip r:embed="rId2"/>
          <a:stretch>
            <a:fillRect/>
          </a:stretch>
        </p:blipFill>
        <p:spPr>
          <a:xfrm>
            <a:off x="2255689" y="457200"/>
            <a:ext cx="8193809" cy="5421313"/>
          </a:xfrm>
        </p:spPr>
      </p:pic>
    </p:spTree>
    <p:extLst>
      <p:ext uri="{BB962C8B-B14F-4D97-AF65-F5344CB8AC3E}">
        <p14:creationId xmlns:p14="http://schemas.microsoft.com/office/powerpoint/2010/main" val="2609026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ço Reservado para Conteúdo 4" descr="Texto&#10;&#10;O conteúdo gerado por IA pode estar incorreto.">
            <a:extLst>
              <a:ext uri="{FF2B5EF4-FFF2-40B4-BE49-F238E27FC236}">
                <a16:creationId xmlns:a16="http://schemas.microsoft.com/office/drawing/2014/main" id="{A8F1888F-D305-B5E4-51D6-37AF3A379539}"/>
              </a:ext>
            </a:extLst>
          </p:cNvPr>
          <p:cNvPicPr>
            <a:picLocks noGrp="1" noChangeAspect="1"/>
          </p:cNvPicPr>
          <p:nvPr>
            <p:ph idx="1"/>
          </p:nvPr>
        </p:nvPicPr>
        <p:blipFill>
          <a:blip r:embed="rId2"/>
          <a:stretch>
            <a:fillRect/>
          </a:stretch>
        </p:blipFill>
        <p:spPr>
          <a:xfrm>
            <a:off x="1240452" y="571500"/>
            <a:ext cx="9500573" cy="4656556"/>
          </a:xfrm>
        </p:spPr>
      </p:pic>
    </p:spTree>
    <p:extLst>
      <p:ext uri="{BB962C8B-B14F-4D97-AF65-F5344CB8AC3E}">
        <p14:creationId xmlns:p14="http://schemas.microsoft.com/office/powerpoint/2010/main" val="1411725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ço Reservado para Conteúdo 6" descr="Texto&#10;&#10;O conteúdo gerado por IA pode estar incorreto.">
            <a:extLst>
              <a:ext uri="{FF2B5EF4-FFF2-40B4-BE49-F238E27FC236}">
                <a16:creationId xmlns:a16="http://schemas.microsoft.com/office/drawing/2014/main" id="{030F2F2C-1605-E64B-7160-3FB9122B6B3A}"/>
              </a:ext>
            </a:extLst>
          </p:cNvPr>
          <p:cNvPicPr>
            <a:picLocks noGrp="1" noChangeAspect="1"/>
          </p:cNvPicPr>
          <p:nvPr>
            <p:ph idx="1"/>
          </p:nvPr>
        </p:nvPicPr>
        <p:blipFill>
          <a:blip r:embed="rId2"/>
          <a:stretch>
            <a:fillRect/>
          </a:stretch>
        </p:blipFill>
        <p:spPr>
          <a:xfrm>
            <a:off x="1362476" y="1628775"/>
            <a:ext cx="9207099" cy="3200400"/>
          </a:xfrm>
        </p:spPr>
      </p:pic>
    </p:spTree>
    <p:extLst>
      <p:ext uri="{BB962C8B-B14F-4D97-AF65-F5344CB8AC3E}">
        <p14:creationId xmlns:p14="http://schemas.microsoft.com/office/powerpoint/2010/main" val="23352652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ço Reservado para Conteúdo 4" descr="Texto&#10;&#10;O conteúdo gerado por IA pode estar incorreto.">
            <a:extLst>
              <a:ext uri="{FF2B5EF4-FFF2-40B4-BE49-F238E27FC236}">
                <a16:creationId xmlns:a16="http://schemas.microsoft.com/office/drawing/2014/main" id="{D0D2F707-FBDD-2C5D-4B9B-D68B5EA8C677}"/>
              </a:ext>
            </a:extLst>
          </p:cNvPr>
          <p:cNvPicPr>
            <a:picLocks noGrp="1" noChangeAspect="1"/>
          </p:cNvPicPr>
          <p:nvPr>
            <p:ph idx="1"/>
          </p:nvPr>
        </p:nvPicPr>
        <p:blipFill>
          <a:blip r:embed="rId2"/>
          <a:stretch>
            <a:fillRect/>
          </a:stretch>
        </p:blipFill>
        <p:spPr>
          <a:xfrm>
            <a:off x="2028825" y="742950"/>
            <a:ext cx="8355013" cy="4843464"/>
          </a:xfrm>
        </p:spPr>
      </p:pic>
    </p:spTree>
    <p:extLst>
      <p:ext uri="{BB962C8B-B14F-4D97-AF65-F5344CB8AC3E}">
        <p14:creationId xmlns:p14="http://schemas.microsoft.com/office/powerpoint/2010/main" val="3572464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ço Reservado para Conteúdo 4" descr="Texto&#10;&#10;O conteúdo gerado por IA pode estar incorreto.">
            <a:extLst>
              <a:ext uri="{FF2B5EF4-FFF2-40B4-BE49-F238E27FC236}">
                <a16:creationId xmlns:a16="http://schemas.microsoft.com/office/drawing/2014/main" id="{25BCC621-0178-32B1-B73C-0EC408252364}"/>
              </a:ext>
            </a:extLst>
          </p:cNvPr>
          <p:cNvPicPr>
            <a:picLocks noGrp="1" noChangeAspect="1"/>
          </p:cNvPicPr>
          <p:nvPr>
            <p:ph idx="1"/>
          </p:nvPr>
        </p:nvPicPr>
        <p:blipFill>
          <a:blip r:embed="rId2"/>
          <a:stretch>
            <a:fillRect/>
          </a:stretch>
        </p:blipFill>
        <p:spPr>
          <a:xfrm>
            <a:off x="1184692" y="1143001"/>
            <a:ext cx="10027820" cy="4243578"/>
          </a:xfrm>
        </p:spPr>
      </p:pic>
    </p:spTree>
    <p:extLst>
      <p:ext uri="{BB962C8B-B14F-4D97-AF65-F5344CB8AC3E}">
        <p14:creationId xmlns:p14="http://schemas.microsoft.com/office/powerpoint/2010/main" val="2399485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110958-DBCE-F08B-4643-75D311C09BD9}"/>
              </a:ext>
            </a:extLst>
          </p:cNvPr>
          <p:cNvSpPr>
            <a:spLocks noGrp="1"/>
          </p:cNvSpPr>
          <p:nvPr>
            <p:ph type="title"/>
          </p:nvPr>
        </p:nvSpPr>
        <p:spPr/>
        <p:txBody>
          <a:bodyPr/>
          <a:lstStyle/>
          <a:p>
            <a:r>
              <a:rPr lang="pt-BR" dirty="0"/>
              <a:t>tópicos fundamentais do texto</a:t>
            </a:r>
          </a:p>
        </p:txBody>
      </p:sp>
      <p:sp>
        <p:nvSpPr>
          <p:cNvPr id="3" name="Espaço Reservado para Conteúdo 2">
            <a:extLst>
              <a:ext uri="{FF2B5EF4-FFF2-40B4-BE49-F238E27FC236}">
                <a16:creationId xmlns:a16="http://schemas.microsoft.com/office/drawing/2014/main" id="{E08B1954-2787-2D0F-D938-03F232B69BEF}"/>
              </a:ext>
            </a:extLst>
          </p:cNvPr>
          <p:cNvSpPr>
            <a:spLocks noGrp="1"/>
          </p:cNvSpPr>
          <p:nvPr>
            <p:ph idx="1"/>
          </p:nvPr>
        </p:nvSpPr>
        <p:spPr/>
        <p:txBody>
          <a:bodyPr/>
          <a:lstStyle/>
          <a:p>
            <a:r>
              <a:rPr lang="pt-BR" dirty="0" err="1"/>
              <a:t>tecnofolia</a:t>
            </a:r>
            <a:r>
              <a:rPr lang="pt-BR" dirty="0"/>
              <a:t> e </a:t>
            </a:r>
            <a:r>
              <a:rPr lang="pt-BR" dirty="0" err="1"/>
              <a:t>tecnofobia</a:t>
            </a:r>
            <a:r>
              <a:rPr lang="pt-BR" dirty="0"/>
              <a:t> eximem de responsabilidade subjetiva;</a:t>
            </a:r>
          </a:p>
          <a:p>
            <a:r>
              <a:rPr lang="pt-BR" dirty="0"/>
              <a:t>relação do literário com a experimentação;</a:t>
            </a:r>
          </a:p>
          <a:p>
            <a:r>
              <a:rPr lang="pt-BR" dirty="0"/>
              <a:t>3ª. geração – plataformização</a:t>
            </a:r>
          </a:p>
          <a:p>
            <a:r>
              <a:rPr lang="pt-BR" dirty="0"/>
              <a:t>criação e engenho - aceleração e produtividade</a:t>
            </a:r>
          </a:p>
          <a:p>
            <a:r>
              <a:rPr lang="pt-BR" dirty="0"/>
              <a:t>devir/individuação (OM/MO)</a:t>
            </a:r>
          </a:p>
        </p:txBody>
      </p:sp>
    </p:spTree>
    <p:extLst>
      <p:ext uri="{BB962C8B-B14F-4D97-AF65-F5344CB8AC3E}">
        <p14:creationId xmlns:p14="http://schemas.microsoft.com/office/powerpoint/2010/main" val="31030965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emplate>Madison</Template>
  <TotalTime>1381</TotalTime>
  <Words>626</Words>
  <Application>Microsoft Macintosh PowerPoint</Application>
  <PresentationFormat>Widescreen</PresentationFormat>
  <Paragraphs>44</Paragraphs>
  <Slides>18</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18</vt:i4>
      </vt:variant>
    </vt:vector>
  </HeadingPairs>
  <TitlesOfParts>
    <vt:vector size="24" baseType="lpstr">
      <vt:lpstr>Arial</vt:lpstr>
      <vt:lpstr>MS Shell Dlg 2</vt:lpstr>
      <vt:lpstr>Times</vt:lpstr>
      <vt:lpstr>Wingdings</vt:lpstr>
      <vt:lpstr>Wingdings 3</vt:lpstr>
      <vt:lpstr>Madison</vt:lpstr>
      <vt:lpstr>terceiro  encontro</vt:lpstr>
      <vt:lpstr>Apresentação do PowerPoint</vt:lpstr>
      <vt:lpstr>disciplina programática</vt:lpstr>
      <vt:lpstr>objetos editoriais</vt:lpstr>
      <vt:lpstr>livro: para ver o anzol, é melhor não se colocar no lugar do peixe </vt:lpstr>
      <vt:lpstr>Máquina de ler em Diverse et artificieuse machine, de 1588</vt:lpstr>
      <vt:lpstr>Apresentação do PowerPoint</vt:lpstr>
      <vt:lpstr>Marshal MacLuhan A galáxia de Gutenberg (1962)</vt:lpstr>
      <vt:lpstr>A formalização material de Vilém Flusser </vt:lpstr>
      <vt:lpstr>Apresentação do PowerPoint</vt:lpstr>
      <vt:lpstr>cenas da enunciação: a formalização material é uma forma de gestão das cena enunciativa</vt:lpstr>
      <vt:lpstr>Apresentação do PowerPoint</vt:lpstr>
      <vt:lpstr>Apresentação do PowerPoint</vt:lpstr>
      <vt:lpstr>Apresentação do PowerPoint</vt:lpstr>
      <vt:lpstr>Apresentação do PowerPoint</vt:lpstr>
      <vt:lpstr>Apresentação do PowerPoint</vt:lpstr>
      <vt:lpstr>Apresentação do PowerPoint</vt:lpstr>
      <vt:lpstr>tópicos fundamentais do texto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Luciana Salazar Salgado</dc:creator>
  <cp:lastModifiedBy>Luciana Salazar Salgado</cp:lastModifiedBy>
  <cp:revision>13</cp:revision>
  <dcterms:created xsi:type="dcterms:W3CDTF">2025-04-29T16:56:10Z</dcterms:created>
  <dcterms:modified xsi:type="dcterms:W3CDTF">2025-04-30T15:57:31Z</dcterms:modified>
</cp:coreProperties>
</file>