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6" r:id="rId3"/>
    <p:sldId id="269" r:id="rId4"/>
    <p:sldId id="335" r:id="rId5"/>
    <p:sldId id="334" r:id="rId6"/>
    <p:sldId id="271" r:id="rId7"/>
    <p:sldId id="270" r:id="rId8"/>
    <p:sldId id="277" r:id="rId9"/>
    <p:sldId id="257" r:id="rId10"/>
    <p:sldId id="265" r:id="rId11"/>
    <p:sldId id="278" r:id="rId12"/>
    <p:sldId id="336" r:id="rId13"/>
    <p:sldId id="264" r:id="rId14"/>
    <p:sldId id="299" r:id="rId15"/>
    <p:sldId id="317" r:id="rId16"/>
    <p:sldId id="318" r:id="rId17"/>
    <p:sldId id="323" r:id="rId18"/>
    <p:sldId id="300" r:id="rId19"/>
    <p:sldId id="320" r:id="rId20"/>
    <p:sldId id="321" r:id="rId21"/>
    <p:sldId id="322" r:id="rId22"/>
    <p:sldId id="281" r:id="rId23"/>
    <p:sldId id="283" r:id="rId24"/>
    <p:sldId id="284" r:id="rId25"/>
    <p:sldId id="268" r:id="rId26"/>
    <p:sldId id="324" r:id="rId27"/>
    <p:sldId id="325" r:id="rId28"/>
    <p:sldId id="286" r:id="rId29"/>
    <p:sldId id="287" r:id="rId30"/>
    <p:sldId id="330" r:id="rId31"/>
    <p:sldId id="331" r:id="rId32"/>
    <p:sldId id="333" r:id="rId33"/>
    <p:sldId id="274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81"/>
  </p:normalViewPr>
  <p:slideViewPr>
    <p:cSldViewPr snapToGrid="0">
      <p:cViewPr varScale="1">
        <p:scale>
          <a:sx n="102" d="100"/>
          <a:sy n="102" d="100"/>
        </p:scale>
        <p:origin x="95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5/28/25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5/28/25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5/28/25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5/28/25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5/28/25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5/28/25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5/28/25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5/28/25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5/28/25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5/28/25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5/28/25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5/28/25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B1C00B-A48C-7157-1E39-4318AB6266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5400" dirty="0"/>
              <a:t>quinto </a:t>
            </a:r>
            <a:br>
              <a:rPr lang="pt-BR" sz="5400" dirty="0"/>
            </a:br>
            <a:r>
              <a:rPr lang="pt-BR" sz="5400" dirty="0"/>
              <a:t>encontro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A5D839-30E0-66C9-11D6-98B5A9429E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28/05/25</a:t>
            </a:r>
          </a:p>
        </p:txBody>
      </p:sp>
    </p:spTree>
    <p:extLst>
      <p:ext uri="{BB962C8B-B14F-4D97-AF65-F5344CB8AC3E}">
        <p14:creationId xmlns:p14="http://schemas.microsoft.com/office/powerpoint/2010/main" val="3020776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9B3F8-CD90-1DEF-BA1C-BF599F2A5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FD2D7-7416-C83E-19F0-5B88E5A4D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507431"/>
            <a:ext cx="7958331" cy="1077229"/>
          </a:xfrm>
        </p:spPr>
        <p:txBody>
          <a:bodyPr/>
          <a:lstStyle/>
          <a:p>
            <a:r>
              <a:rPr lang="pt-BR" dirty="0"/>
              <a:t>uma retomada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C92EF3-538B-A8EB-C664-0DA96B91F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2263" y="1584660"/>
            <a:ext cx="8277877" cy="4765909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pt-BR" dirty="0"/>
              <a:t>Por um lado, privilegiando a dimensão diacrônica, perguntar-nos-emos por quais </a:t>
            </a:r>
            <a:r>
              <a:rPr lang="pt-BR" dirty="0">
                <a:solidFill>
                  <a:srgbClr val="FFC000"/>
                </a:solidFill>
              </a:rPr>
              <a:t>redes de transmissão </a:t>
            </a:r>
            <a:r>
              <a:rPr lang="pt-BR" dirty="0"/>
              <a:t>e </a:t>
            </a:r>
            <a:r>
              <a:rPr lang="pt-BR" dirty="0">
                <a:solidFill>
                  <a:srgbClr val="FFC000"/>
                </a:solidFill>
              </a:rPr>
              <a:t>formas de organização </a:t>
            </a:r>
            <a:r>
              <a:rPr lang="pt-BR" dirty="0"/>
              <a:t>se constituiu esta ou aquela herança cultural. De que maneira foram instituídos os “pensamentos fundadores”? Qual </a:t>
            </a:r>
            <a:r>
              <a:rPr lang="pt-BR" dirty="0">
                <a:solidFill>
                  <a:srgbClr val="FFC000"/>
                </a:solidFill>
              </a:rPr>
              <a:t>meio físico e mental tiveram de atravessar</a:t>
            </a:r>
            <a:r>
              <a:rPr lang="pt-BR" dirty="0"/>
              <a:t>, de que maneira negociaram com ele, que tipo de compromisso tiveram de aceitar? E a questão dirigir-se-á tanto à grande religião histórica quando à ideologia secular, tanto à esfera de influência quanto às capelinhas. Por outro lado, privilegiando o corte sincrônico, perguntar-nos-emos de que maneira </a:t>
            </a:r>
            <a:r>
              <a:rPr lang="pt-BR" dirty="0">
                <a:solidFill>
                  <a:srgbClr val="FFC000"/>
                </a:solidFill>
              </a:rPr>
              <a:t>a aparição de uma aparelhagem modifica uma instituição</a:t>
            </a:r>
            <a:r>
              <a:rPr lang="pt-BR" dirty="0"/>
              <a:t>, uma teoria estabelecida ou uma prática já codificada. De que maneira </a:t>
            </a:r>
            <a:r>
              <a:rPr lang="pt-BR" dirty="0">
                <a:solidFill>
                  <a:srgbClr val="FFC000"/>
                </a:solidFill>
              </a:rPr>
              <a:t>um novo objeto técnico leva um campo tradicional a modificar-se</a:t>
            </a:r>
            <a:r>
              <a:rPr lang="pt-BR" dirty="0"/>
              <a:t>? Por exemplo, qual efeito as gerações sucessivas de imagens gravadas (a fotografia, o cinema, o sistema digital) tiveram sobre a administração da prova nas ciências? </a:t>
            </a:r>
          </a:p>
          <a:p>
            <a:pPr marL="0" indent="0" algn="r">
              <a:buNone/>
            </a:pPr>
            <a:r>
              <a:rPr lang="pt-BR" dirty="0"/>
              <a:t>(Debray, 2000, p. 139)</a:t>
            </a:r>
          </a:p>
          <a:p>
            <a:pPr marL="0" indent="0">
              <a:buNone/>
            </a:pPr>
            <a:r>
              <a:rPr lang="pt-BR" dirty="0"/>
              <a:t>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8054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BAEE6-B52D-44F0-1838-CAC8D8EB3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duplo corpo do médium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4D5404-EB56-F2BD-2EF1-3AAE8AA13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1885285"/>
            <a:ext cx="7958331" cy="4164659"/>
          </a:xfrm>
        </p:spPr>
        <p:txBody>
          <a:bodyPr/>
          <a:lstStyle/>
          <a:p>
            <a:r>
              <a:rPr lang="pt-BR" dirty="0"/>
              <a:t>“De que maneira, por meio de quais estratégias e sob quais restrições, a humanidade consegue transmitir crenças, valores, doutrinas que tem produzido nas diferentes épocas da História?” (p. 9)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>
                <a:solidFill>
                  <a:srgbClr val="FFC000"/>
                </a:solidFill>
              </a:rPr>
              <a:t>                 corpo tangível</a:t>
            </a:r>
            <a:r>
              <a:rPr lang="pt-BR" dirty="0"/>
              <a:t>: formalização material </a:t>
            </a:r>
          </a:p>
          <a:p>
            <a:pPr marL="0" indent="0">
              <a:buNone/>
            </a:pPr>
            <a:r>
              <a:rPr lang="pt-BR" dirty="0"/>
              <a:t>                                         +</a:t>
            </a:r>
          </a:p>
          <a:p>
            <a:pPr marL="0" indent="0">
              <a:buNone/>
            </a:pPr>
            <a:r>
              <a:rPr lang="pt-BR" dirty="0"/>
              <a:t>                 </a:t>
            </a:r>
            <a:r>
              <a:rPr lang="pt-BR" dirty="0">
                <a:solidFill>
                  <a:srgbClr val="FFC000"/>
                </a:solidFill>
              </a:rPr>
              <a:t>corpo institucional</a:t>
            </a:r>
            <a:r>
              <a:rPr lang="pt-BR" dirty="0"/>
              <a:t>: posições no campo</a:t>
            </a:r>
          </a:p>
        </p:txBody>
      </p:sp>
    </p:spTree>
    <p:extLst>
      <p:ext uri="{BB962C8B-B14F-4D97-AF65-F5344CB8AC3E}">
        <p14:creationId xmlns:p14="http://schemas.microsoft.com/office/powerpoint/2010/main" val="2658388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C65B8A7-D170-1C2B-E1B8-AF0E154F4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940" y="839244"/>
            <a:ext cx="8267178" cy="5210700"/>
          </a:xfrm>
        </p:spPr>
        <p:txBody>
          <a:bodyPr/>
          <a:lstStyle/>
          <a:p>
            <a:r>
              <a:rPr lang="pt-BR" dirty="0"/>
              <a:t>“A eliminação dos suportes técnicos e intermediários institucionais, longe de restituir a integridade ao universo simbólico, torna-o insípido, retirando-lhe sua dramática precariedade. Por ser tecnicamente condicionada é que a transmissão cultural não opera sob garantia bioquímica e permanece intrinsecamente frágil (nossas civilizações são mortais)” (p. 133)</a:t>
            </a:r>
          </a:p>
          <a:p>
            <a:pPr marL="0" indent="0">
              <a:buNone/>
            </a:pPr>
            <a:r>
              <a:rPr lang="pt-BR" dirty="0"/>
              <a:t>*</a:t>
            </a:r>
          </a:p>
          <a:p>
            <a:pPr marL="0" indent="0">
              <a:buNone/>
            </a:pPr>
            <a:r>
              <a:rPr lang="pt-BR" dirty="0"/>
              <a:t>(alienação técnica produz alienação histórica)</a:t>
            </a:r>
          </a:p>
        </p:txBody>
      </p:sp>
    </p:spTree>
    <p:extLst>
      <p:ext uri="{BB962C8B-B14F-4D97-AF65-F5344CB8AC3E}">
        <p14:creationId xmlns:p14="http://schemas.microsoft.com/office/powerpoint/2010/main" val="816286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E98FF1-98F3-023C-5B97-F52528576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5622" y="1002082"/>
            <a:ext cx="7864517" cy="5047862"/>
          </a:xfrm>
        </p:spPr>
        <p:txBody>
          <a:bodyPr/>
          <a:lstStyle/>
          <a:p>
            <a:r>
              <a:rPr lang="pt-BR" dirty="0"/>
              <a:t>“Os fenômenos da crença, sobre os quais repousa a vida coletiva, são os menos conhecidos de todos; além disso, se já conhecemos mal a maneira sabemos, conhecemos ainda menos a maneira como acreditamos. Conhecer em evidência  as indústrias do crer e do fazer-crer, através da análise dos processos de constituição de autoridade e das </a:t>
            </a:r>
            <a:r>
              <a:rPr lang="pt-BR" dirty="0" err="1"/>
              <a:t>infra-estruturas</a:t>
            </a:r>
            <a:r>
              <a:rPr lang="pt-BR" dirty="0"/>
              <a:t> do crível, poderia contribuir...” (p. 169)</a:t>
            </a:r>
          </a:p>
          <a:p>
            <a:r>
              <a:rPr lang="pt-BR" dirty="0"/>
              <a:t>“A crença de um indivíduo não é um fenômeno individual”.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918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6AD495-DC02-440F-688D-DA8CD33BD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transmissão</a:t>
            </a:r>
            <a:br>
              <a:rPr lang="pt-BR" dirty="0"/>
            </a:br>
            <a:r>
              <a:rPr lang="pt-BR" sz="2000" dirty="0"/>
              <a:t>termo regulador e ordenador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DEF02A-2C6B-5C30-10FE-0A79FA820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1885285"/>
            <a:ext cx="7958331" cy="4383982"/>
          </a:xfrm>
        </p:spPr>
        <p:txBody>
          <a:bodyPr>
            <a:normAutofit/>
          </a:bodyPr>
          <a:lstStyle/>
          <a:p>
            <a:pPr algn="just"/>
            <a:endParaRPr lang="pt-BR" dirty="0">
              <a:solidFill>
                <a:srgbClr val="FFC000"/>
              </a:solidFill>
            </a:endParaRPr>
          </a:p>
          <a:p>
            <a:pPr algn="just"/>
            <a:r>
              <a:rPr lang="pt-BR" dirty="0" err="1">
                <a:solidFill>
                  <a:srgbClr val="FFC000"/>
                </a:solidFill>
              </a:rPr>
              <a:t>neguentropia</a:t>
            </a:r>
            <a:r>
              <a:rPr lang="pt-BR" dirty="0"/>
              <a:t>: imuniza um organismo coletivo contra a desordem (o jornalista comunica/o professor transmite) Para fazer uma comunicação, basta suscitar o interesse. Para transmitir bem, importa transformar – </a:t>
            </a:r>
            <a:r>
              <a:rPr lang="pt-BR" i="1" dirty="0"/>
              <a:t>mediações</a:t>
            </a:r>
          </a:p>
          <a:p>
            <a:pPr algn="just"/>
            <a:r>
              <a:rPr lang="pt-BR" dirty="0">
                <a:solidFill>
                  <a:srgbClr val="FFC000"/>
                </a:solidFill>
              </a:rPr>
              <a:t>força material das ideias</a:t>
            </a:r>
            <a:r>
              <a:rPr lang="pt-BR" dirty="0"/>
              <a:t>: esses “produções do espírito” (religiões, doutrinas, ideologias, disciplinas) pesaram de forma decisiva no curso das coisas; elas têm trabalhado as sociedades como corpo e “no corpo” (modificando seu funcionamento político, econômico e militar) e não somente em sonhos e “na cabeça”.</a:t>
            </a:r>
          </a:p>
          <a:p>
            <a:endParaRPr lang="pt-BR" i="1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7314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F6FDA-65FB-2ED8-F30B-7859E5B81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7" y="588733"/>
            <a:ext cx="7958331" cy="1077229"/>
          </a:xfrm>
        </p:spPr>
        <p:txBody>
          <a:bodyPr>
            <a:normAutofit fontScale="90000"/>
          </a:bodyPr>
          <a:lstStyle/>
          <a:p>
            <a:r>
              <a:rPr lang="pt-BR" dirty="0"/>
              <a:t>transmissão</a:t>
            </a:r>
            <a:br>
              <a:rPr lang="pt-BR" dirty="0"/>
            </a:br>
            <a:r>
              <a:rPr lang="pt-BR" sz="2200" dirty="0"/>
              <a:t>termo regulador e ordenador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CE1C26-BDB1-8A79-0661-B67C8A04E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3303" y="1665962"/>
            <a:ext cx="7776835" cy="438398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>
                <a:solidFill>
                  <a:srgbClr val="FFC000"/>
                </a:solidFill>
              </a:rPr>
              <a:t>material</a:t>
            </a:r>
            <a:r>
              <a:rPr lang="pt-BR" dirty="0"/>
              <a:t>: “a ligação de agentes materiais com atores pessoais convém à vasta confusão de motores de toda a natureza que, em cada nova partida, é colocada em cena ‘por uma ideia que agita multidões’” (pessoas, imagens, espaços, ritos)</a:t>
            </a:r>
          </a:p>
          <a:p>
            <a:pPr algn="just"/>
            <a:r>
              <a:rPr lang="pt-BR" dirty="0">
                <a:solidFill>
                  <a:srgbClr val="FFC000"/>
                </a:solidFill>
              </a:rPr>
              <a:t>diacrônico</a:t>
            </a:r>
            <a:r>
              <a:rPr lang="pt-BR" dirty="0"/>
              <a:t>: transporte no tempo; trama e drama; ligação entre os vivos e os mortos; uma vitória coletiva sobre o efêmero;  o que perdura; forma trajetos e influências;</a:t>
            </a:r>
          </a:p>
          <a:p>
            <a:pPr algn="just"/>
            <a:r>
              <a:rPr lang="pt-BR" dirty="0">
                <a:solidFill>
                  <a:srgbClr val="FFC000"/>
                </a:solidFill>
              </a:rPr>
              <a:t>político</a:t>
            </a:r>
            <a:r>
              <a:rPr lang="pt-BR" dirty="0"/>
              <a:t>: “existem máquinas destinadas a comunicar, mas não a transmitir; além disso, no limite, poder-se-ia definir uma transmissão como um telecomunicação no tempo em que a máquina é uma interface necessária, mas não suficiente, em que a ‘rede’ terá sempre duplo sentido”</a:t>
            </a:r>
          </a:p>
        </p:txBody>
      </p:sp>
    </p:spTree>
    <p:extLst>
      <p:ext uri="{BB962C8B-B14F-4D97-AF65-F5344CB8AC3E}">
        <p14:creationId xmlns:p14="http://schemas.microsoft.com/office/powerpoint/2010/main" val="2256914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F4FC94-B8CA-ACC9-F494-8B03111DE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897529" cy="757697"/>
          </a:xfrm>
        </p:spPr>
        <p:txBody>
          <a:bodyPr/>
          <a:lstStyle/>
          <a:p>
            <a:r>
              <a:rPr lang="pt-BR" dirty="0"/>
              <a:t>metodologia OM/MO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F3B668-7577-DD63-6E91-8A5D95F40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9008" y="1478071"/>
            <a:ext cx="9407047" cy="5561556"/>
          </a:xfrm>
        </p:spPr>
        <p:txBody>
          <a:bodyPr>
            <a:normAutofit fontScale="55000" lnSpcReduction="20000"/>
          </a:bodyPr>
          <a:lstStyle/>
          <a:p>
            <a:endParaRPr lang="pt-BR" dirty="0">
              <a:solidFill>
                <a:srgbClr val="FFC000"/>
              </a:solidFill>
            </a:endParaRPr>
          </a:p>
          <a:p>
            <a:endParaRPr lang="pt-BR" dirty="0">
              <a:solidFill>
                <a:srgbClr val="FFC000"/>
              </a:solidFill>
            </a:endParaRPr>
          </a:p>
          <a:p>
            <a:r>
              <a:rPr lang="pt-BR" sz="3600" dirty="0">
                <a:solidFill>
                  <a:srgbClr val="FFC000"/>
                </a:solidFill>
              </a:rPr>
              <a:t>O</a:t>
            </a:r>
            <a:r>
              <a:rPr lang="pt-BR" sz="3600" dirty="0"/>
              <a:t>rganização </a:t>
            </a:r>
            <a:r>
              <a:rPr lang="pt-BR" sz="3600" dirty="0">
                <a:solidFill>
                  <a:srgbClr val="FFC000"/>
                </a:solidFill>
              </a:rPr>
              <a:t>M</a:t>
            </a:r>
            <a:r>
              <a:rPr lang="pt-BR" sz="3600" dirty="0"/>
              <a:t>aterializada em uma </a:t>
            </a:r>
            <a:r>
              <a:rPr lang="pt-BR" sz="3600" dirty="0">
                <a:solidFill>
                  <a:srgbClr val="FFC000"/>
                </a:solidFill>
              </a:rPr>
              <a:t>M</a:t>
            </a:r>
            <a:r>
              <a:rPr lang="pt-BR" sz="3600" dirty="0"/>
              <a:t>atéria </a:t>
            </a:r>
            <a:r>
              <a:rPr lang="pt-BR" sz="3600" dirty="0">
                <a:solidFill>
                  <a:srgbClr val="FFC000"/>
                </a:solidFill>
              </a:rPr>
              <a:t>O</a:t>
            </a:r>
            <a:r>
              <a:rPr lang="pt-BR" sz="3600" dirty="0"/>
              <a:t>rganizada</a:t>
            </a:r>
          </a:p>
          <a:p>
            <a:r>
              <a:rPr lang="pt-BR" sz="3600" dirty="0">
                <a:solidFill>
                  <a:srgbClr val="FFC000"/>
                </a:solidFill>
              </a:rPr>
              <a:t>M</a:t>
            </a:r>
            <a:r>
              <a:rPr lang="pt-BR" sz="3600" dirty="0"/>
              <a:t>atéria </a:t>
            </a:r>
            <a:r>
              <a:rPr lang="pt-BR" sz="3600" dirty="0">
                <a:solidFill>
                  <a:srgbClr val="FFC000"/>
                </a:solidFill>
              </a:rPr>
              <a:t>O</a:t>
            </a:r>
            <a:r>
              <a:rPr lang="pt-BR" sz="3600" dirty="0"/>
              <a:t>rganizada por uma </a:t>
            </a:r>
            <a:r>
              <a:rPr lang="pt-BR" sz="3600" dirty="0">
                <a:solidFill>
                  <a:srgbClr val="FFC000"/>
                </a:solidFill>
              </a:rPr>
              <a:t>O</a:t>
            </a:r>
            <a:r>
              <a:rPr lang="pt-BR" sz="3600" dirty="0"/>
              <a:t>rganização nela </a:t>
            </a:r>
            <a:r>
              <a:rPr lang="pt-BR" sz="3600" dirty="0">
                <a:solidFill>
                  <a:srgbClr val="FFC000"/>
                </a:solidFill>
              </a:rPr>
              <a:t>M</a:t>
            </a:r>
            <a:r>
              <a:rPr lang="pt-BR" sz="3600" dirty="0"/>
              <a:t>aterializada</a:t>
            </a:r>
          </a:p>
          <a:p>
            <a:pPr marL="0" indent="0">
              <a:buNone/>
            </a:pPr>
            <a:endParaRPr lang="pt-BR" sz="3600" dirty="0"/>
          </a:p>
          <a:p>
            <a:pPr marL="0" indent="0">
              <a:buNone/>
            </a:pPr>
            <a:r>
              <a:rPr lang="pt-BR" sz="4400" dirty="0"/>
              <a:t>    “maneiras de fazer” </a:t>
            </a:r>
            <a:r>
              <a:rPr lang="pt-BR" sz="3600" dirty="0"/>
              <a:t>(p. 139)</a:t>
            </a:r>
          </a:p>
          <a:p>
            <a:r>
              <a:rPr lang="pt-BR" sz="3600" dirty="0">
                <a:solidFill>
                  <a:srgbClr val="FFC000"/>
                </a:solidFill>
              </a:rPr>
              <a:t>descentralizar</a:t>
            </a:r>
            <a:r>
              <a:rPr lang="pt-BR" sz="3600" dirty="0"/>
              <a:t>: mostrar o choque de elementos heterogêneos - informação –      relação </a:t>
            </a:r>
            <a:r>
              <a:rPr lang="pt-BR" sz="3600" dirty="0" err="1"/>
              <a:t>Simondon</a:t>
            </a:r>
            <a:r>
              <a:rPr lang="pt-BR" sz="3600" dirty="0"/>
              <a:t> – p. 143</a:t>
            </a:r>
          </a:p>
          <a:p>
            <a:r>
              <a:rPr lang="pt-BR" sz="3600" dirty="0">
                <a:solidFill>
                  <a:srgbClr val="FFC000"/>
                </a:solidFill>
              </a:rPr>
              <a:t>materializar</a:t>
            </a:r>
            <a:r>
              <a:rPr lang="pt-BR" sz="3600" dirty="0"/>
              <a:t>: o fogo, a roda, o ferro permanecem não assinados, assim como a máquina de costura”  - p. 151</a:t>
            </a:r>
          </a:p>
          <a:p>
            <a:r>
              <a:rPr lang="pt-BR" sz="3600" dirty="0">
                <a:solidFill>
                  <a:srgbClr val="FFC000"/>
                </a:solidFill>
              </a:rPr>
              <a:t>dinamizar</a:t>
            </a:r>
            <a:r>
              <a:rPr lang="pt-BR" sz="3600" dirty="0"/>
              <a:t>: “apreender os discursos como percursos e substituir a exegese dos valores pela anatomia dos vetores” – p. 157</a:t>
            </a:r>
          </a:p>
          <a:p>
            <a:pPr>
              <a:buFontTx/>
              <a:buChar char="-"/>
            </a:pPr>
            <a:endParaRPr lang="pt-BR" dirty="0"/>
          </a:p>
          <a:p>
            <a:pPr lvl="1"/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9471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7523E4-8160-89EC-ECAD-094217ED0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disciplina programática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B74729-40BD-D44E-2590-906D91665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1691014"/>
            <a:ext cx="7958331" cy="4358930"/>
          </a:xfrm>
        </p:spPr>
        <p:txBody>
          <a:bodyPr>
            <a:normAutofit fontScale="77500" lnSpcReduction="20000"/>
          </a:bodyPr>
          <a:lstStyle/>
          <a:p>
            <a:endParaRPr lang="pt-BR" sz="2800" dirty="0"/>
          </a:p>
          <a:p>
            <a:r>
              <a:rPr lang="pt-BR" sz="2800" dirty="0">
                <a:solidFill>
                  <a:srgbClr val="FFC000"/>
                </a:solidFill>
              </a:rPr>
              <a:t>objetos editoriais                                                              </a:t>
            </a:r>
            <a:r>
              <a:rPr lang="pt-BR" sz="2800" dirty="0"/>
              <a:t>(códice impresso como paradigma)</a:t>
            </a:r>
          </a:p>
          <a:p>
            <a:r>
              <a:rPr lang="pt-BR" sz="2800" dirty="0">
                <a:solidFill>
                  <a:srgbClr val="FFC000"/>
                </a:solidFill>
              </a:rPr>
              <a:t>a técnica no coração da distribuição discursiva         </a:t>
            </a:r>
            <a:r>
              <a:rPr lang="pt-BR" sz="2800" dirty="0"/>
              <a:t>(formalização material)</a:t>
            </a:r>
          </a:p>
          <a:p>
            <a:r>
              <a:rPr lang="pt-BR" sz="2800" dirty="0">
                <a:solidFill>
                  <a:srgbClr val="FFC000"/>
                </a:solidFill>
              </a:rPr>
              <a:t>relações entre sujeitos e objetos                               </a:t>
            </a:r>
            <a:r>
              <a:rPr lang="pt-BR" sz="2800" dirty="0"/>
              <a:t>(formação socioespacial, dispositivos e disposições)</a:t>
            </a:r>
          </a:p>
          <a:p>
            <a:r>
              <a:rPr lang="pt-BR" sz="2800" dirty="0" err="1">
                <a:solidFill>
                  <a:srgbClr val="FFC000"/>
                </a:solidFill>
              </a:rPr>
              <a:t>midiologia</a:t>
            </a:r>
            <a:r>
              <a:rPr lang="pt-BR" sz="2800" dirty="0">
                <a:solidFill>
                  <a:srgbClr val="FFC000"/>
                </a:solidFill>
              </a:rPr>
              <a:t> - ou </a:t>
            </a:r>
            <a:r>
              <a:rPr lang="pt-BR" sz="2800" dirty="0" err="1">
                <a:solidFill>
                  <a:srgbClr val="FFC000"/>
                </a:solidFill>
              </a:rPr>
              <a:t>mediologia</a:t>
            </a:r>
            <a:r>
              <a:rPr lang="pt-BR" sz="2800" dirty="0">
                <a:solidFill>
                  <a:srgbClr val="FFC000"/>
                </a:solidFill>
              </a:rPr>
              <a:t>                                       </a:t>
            </a:r>
            <a:r>
              <a:rPr lang="pt-BR" sz="2800" dirty="0"/>
              <a:t>(perspectiva sistêmica: relações dinâmicas micro/macro)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1529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A80D69-BAAF-131E-007F-345EEA4F3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7" y="254758"/>
            <a:ext cx="7958331" cy="1371473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rgbClr val="FFC000"/>
                </a:solidFill>
              </a:rPr>
              <a:t>cenas da enunciação</a:t>
            </a:r>
            <a:r>
              <a:rPr lang="pt-BR" sz="2800" dirty="0"/>
              <a:t>: a formalização material como gestão da cena enunciativa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E817E4-B858-7A00-1512-601493EA3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7" y="1903956"/>
            <a:ext cx="7958331" cy="42964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- quadro cênico (pacto feito no campo): </a:t>
            </a:r>
            <a:r>
              <a:rPr lang="pt-BR" dirty="0">
                <a:solidFill>
                  <a:srgbClr val="FFC000"/>
                </a:solidFill>
              </a:rPr>
              <a:t>cena englobante </a:t>
            </a:r>
            <a:r>
              <a:rPr lang="pt-BR" dirty="0"/>
              <a:t>(tipo de discurso) + </a:t>
            </a:r>
            <a:r>
              <a:rPr lang="pt-BR" dirty="0">
                <a:solidFill>
                  <a:srgbClr val="FFC000"/>
                </a:solidFill>
              </a:rPr>
              <a:t>cena genérica  </a:t>
            </a:r>
            <a:r>
              <a:rPr lang="pt-BR" dirty="0"/>
              <a:t>(tipo de textualização)</a:t>
            </a:r>
          </a:p>
          <a:p>
            <a:pPr marL="0" indent="0">
              <a:buNone/>
            </a:pPr>
            <a:r>
              <a:rPr lang="pt-BR" dirty="0">
                <a:solidFill>
                  <a:srgbClr val="FFC000"/>
                </a:solidFill>
              </a:rPr>
              <a:t>- cenografia </a:t>
            </a:r>
            <a:r>
              <a:rPr lang="pt-BR" dirty="0"/>
              <a:t>encenação do dizer, portanto do sujeito em sua posição no campo, rastros de um discurso</a:t>
            </a:r>
          </a:p>
          <a:p>
            <a:pPr marL="0" indent="0" algn="r">
              <a:buNone/>
            </a:pPr>
            <a:r>
              <a:rPr lang="pt-BR" dirty="0"/>
              <a:t>(Maingueneau, 2006)</a:t>
            </a:r>
          </a:p>
          <a:p>
            <a:pPr marL="0" indent="0" algn="r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 err="1">
                <a:solidFill>
                  <a:srgbClr val="FFC000"/>
                </a:solidFill>
              </a:rPr>
              <a:t>pericenografia</a:t>
            </a:r>
            <a:r>
              <a:rPr lang="pt-BR" b="1" dirty="0">
                <a:solidFill>
                  <a:srgbClr val="FFC000"/>
                </a:solidFill>
              </a:rPr>
              <a:t>: </a:t>
            </a:r>
            <a:r>
              <a:rPr lang="pt-BR" b="1" dirty="0"/>
              <a:t>periferia dos textos, entornos, segundo plano</a:t>
            </a:r>
          </a:p>
          <a:p>
            <a:pPr marL="0" indent="0" algn="r">
              <a:buNone/>
            </a:pPr>
            <a:r>
              <a:rPr lang="pt-BR" dirty="0"/>
              <a:t>(</a:t>
            </a:r>
            <a:r>
              <a:rPr lang="pt-BR" dirty="0" err="1"/>
              <a:t>Helio</a:t>
            </a:r>
            <a:r>
              <a:rPr lang="pt-BR" dirty="0"/>
              <a:t> Oliveira, 2019)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0784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C411EDAD-29DA-20E1-0B25-327884B230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8963" y="337707"/>
            <a:ext cx="5756503" cy="6034517"/>
          </a:xfrm>
        </p:spPr>
      </p:pic>
    </p:spTree>
    <p:extLst>
      <p:ext uri="{BB962C8B-B14F-4D97-AF65-F5344CB8AC3E}">
        <p14:creationId xmlns:p14="http://schemas.microsoft.com/office/powerpoint/2010/main" val="594954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038E3-6827-DADD-3162-7E4791629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 descr="Jornal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D6C680B0-F398-6F77-C3B5-37A9E41747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7563" y="123345"/>
            <a:ext cx="5200650" cy="6611309"/>
          </a:xfrm>
        </p:spPr>
      </p:pic>
    </p:spTree>
    <p:extLst>
      <p:ext uri="{BB962C8B-B14F-4D97-AF65-F5344CB8AC3E}">
        <p14:creationId xmlns:p14="http://schemas.microsoft.com/office/powerpoint/2010/main" val="3682300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7F8F1B-C3BA-C166-B1B8-A9C3F4B83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4893" y="1255733"/>
            <a:ext cx="8215246" cy="4631499"/>
          </a:xfrm>
        </p:spPr>
        <p:txBody>
          <a:bodyPr>
            <a:normAutofit fontScale="70000" lnSpcReduction="20000"/>
          </a:bodyPr>
          <a:lstStyle/>
          <a:p>
            <a:endParaRPr lang="pt-BR" sz="2400" dirty="0"/>
          </a:p>
          <a:p>
            <a:endParaRPr lang="pt-BR" sz="2400" dirty="0"/>
          </a:p>
          <a:p>
            <a:r>
              <a:rPr lang="pt-BR" sz="3100" dirty="0"/>
              <a:t>“conjuntos de sistemas de objetos indissociáveis de conjuntos de sistemas de ações” (formação socioespacial, dentro dela, os campos)</a:t>
            </a:r>
          </a:p>
          <a:p>
            <a:r>
              <a:rPr lang="pt-BR" sz="3100" dirty="0"/>
              <a:t>unicidade técnica/motor único/cognoscibilidade planetária/convergência dos momentos</a:t>
            </a:r>
          </a:p>
          <a:p>
            <a:r>
              <a:rPr lang="pt-BR" sz="3100" dirty="0"/>
              <a:t>cibercultura/cultura digital – formas de cultivo...</a:t>
            </a:r>
          </a:p>
          <a:p>
            <a:r>
              <a:rPr lang="pt-BR" sz="3100" dirty="0"/>
              <a:t>formalização material de </a:t>
            </a:r>
            <a:r>
              <a:rPr lang="pt-BR" sz="3100" b="1" dirty="0"/>
              <a:t>mídiuns</a:t>
            </a:r>
          </a:p>
          <a:p>
            <a:pPr lvl="1"/>
            <a:r>
              <a:rPr lang="pt-BR" sz="3400" u="sng" dirty="0">
                <a:solidFill>
                  <a:srgbClr val="FFC000"/>
                </a:solidFill>
              </a:rPr>
              <a:t>espaço</a:t>
            </a:r>
            <a:r>
              <a:rPr lang="pt-BR" sz="3400" dirty="0">
                <a:solidFill>
                  <a:srgbClr val="FFC000"/>
                </a:solidFill>
              </a:rPr>
              <a:t> canônico e </a:t>
            </a:r>
            <a:r>
              <a:rPr lang="pt-BR" sz="3400" u="sng" dirty="0">
                <a:solidFill>
                  <a:srgbClr val="FFC000"/>
                </a:solidFill>
              </a:rPr>
              <a:t>espaço</a:t>
            </a:r>
            <a:r>
              <a:rPr lang="pt-BR" sz="3400" dirty="0">
                <a:solidFill>
                  <a:srgbClr val="FFC000"/>
                </a:solidFill>
              </a:rPr>
              <a:t> associado *</a:t>
            </a:r>
          </a:p>
          <a:p>
            <a:endParaRPr lang="pt-BR" sz="2800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1817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002" y="781446"/>
            <a:ext cx="8683275" cy="530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26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9" y="2311906"/>
            <a:ext cx="8036623" cy="181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2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1294679"/>
            <a:ext cx="9144000" cy="430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23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24" y="1432650"/>
            <a:ext cx="8163621" cy="383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8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866900"/>
            <a:ext cx="9144000" cy="310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2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0" y="673100"/>
            <a:ext cx="4940300" cy="55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6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736600"/>
            <a:ext cx="83566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2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438400"/>
            <a:ext cx="9144000" cy="195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212" b="2212"/>
          <a:stretch>
            <a:fillRect/>
          </a:stretch>
        </p:blipFill>
        <p:spPr>
          <a:xfrm>
            <a:off x="1577931" y="608209"/>
            <a:ext cx="9090069" cy="4999188"/>
          </a:xfrm>
        </p:spPr>
      </p:pic>
    </p:spTree>
    <p:extLst>
      <p:ext uri="{BB962C8B-B14F-4D97-AF65-F5344CB8AC3E}">
        <p14:creationId xmlns:p14="http://schemas.microsoft.com/office/powerpoint/2010/main" val="1193758581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44975" r="-44975"/>
          <a:stretch>
            <a:fillRect/>
          </a:stretch>
        </p:blipFill>
        <p:spPr>
          <a:xfrm>
            <a:off x="545646" y="687887"/>
            <a:ext cx="10636564" cy="5849701"/>
          </a:xfrm>
        </p:spPr>
      </p:pic>
    </p:spTree>
    <p:extLst>
      <p:ext uri="{BB962C8B-B14F-4D97-AF65-F5344CB8AC3E}">
        <p14:creationId xmlns:p14="http://schemas.microsoft.com/office/powerpoint/2010/main" val="1471986842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43726" r="-43726"/>
          <a:stretch>
            <a:fillRect/>
          </a:stretch>
        </p:blipFill>
        <p:spPr>
          <a:xfrm>
            <a:off x="307561" y="332418"/>
            <a:ext cx="11107162" cy="6108511"/>
          </a:xfrm>
        </p:spPr>
      </p:pic>
    </p:spTree>
    <p:extLst>
      <p:ext uri="{BB962C8B-B14F-4D97-AF65-F5344CB8AC3E}">
        <p14:creationId xmlns:p14="http://schemas.microsoft.com/office/powerpoint/2010/main" val="1787438143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71831" r="-71831"/>
          <a:stretch>
            <a:fillRect/>
          </a:stretch>
        </p:blipFill>
        <p:spPr>
          <a:xfrm>
            <a:off x="319202" y="333364"/>
            <a:ext cx="10533101" cy="5792800"/>
          </a:xfrm>
        </p:spPr>
      </p:pic>
    </p:spTree>
    <p:extLst>
      <p:ext uri="{BB962C8B-B14F-4D97-AF65-F5344CB8AC3E}">
        <p14:creationId xmlns:p14="http://schemas.microsoft.com/office/powerpoint/2010/main" val="225072812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75763" r="-75763"/>
          <a:stretch>
            <a:fillRect/>
          </a:stretch>
        </p:blipFill>
        <p:spPr>
          <a:xfrm>
            <a:off x="478478" y="408780"/>
            <a:ext cx="10395974" cy="5717385"/>
          </a:xfrm>
        </p:spPr>
      </p:pic>
    </p:spTree>
    <p:extLst>
      <p:ext uri="{BB962C8B-B14F-4D97-AF65-F5344CB8AC3E}">
        <p14:creationId xmlns:p14="http://schemas.microsoft.com/office/powerpoint/2010/main" val="1778190975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58607" r="-58607"/>
          <a:stretch>
            <a:fillRect/>
          </a:stretch>
        </p:blipFill>
        <p:spPr>
          <a:xfrm>
            <a:off x="292656" y="306585"/>
            <a:ext cx="10581794" cy="5819579"/>
          </a:xfrm>
        </p:spPr>
      </p:pic>
    </p:spTree>
    <p:extLst>
      <p:ext uri="{BB962C8B-B14F-4D97-AF65-F5344CB8AC3E}">
        <p14:creationId xmlns:p14="http://schemas.microsoft.com/office/powerpoint/2010/main" val="677490168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16297" b="-16297"/>
          <a:stretch>
            <a:fillRect/>
          </a:stretch>
        </p:blipFill>
        <p:spPr>
          <a:xfrm>
            <a:off x="1524001" y="894425"/>
            <a:ext cx="9090069" cy="4999188"/>
          </a:xfrm>
        </p:spPr>
      </p:pic>
    </p:spTree>
    <p:extLst>
      <p:ext uri="{BB962C8B-B14F-4D97-AF65-F5344CB8AC3E}">
        <p14:creationId xmlns:p14="http://schemas.microsoft.com/office/powerpoint/2010/main" val="2532978326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-11735" b="-11735"/>
          <a:stretch>
            <a:fillRect/>
          </a:stretch>
        </p:blipFill>
        <p:spPr>
          <a:xfrm>
            <a:off x="1524000" y="393549"/>
            <a:ext cx="8947260" cy="4920649"/>
          </a:xfrm>
        </p:spPr>
      </p:pic>
    </p:spTree>
    <p:extLst>
      <p:ext uri="{BB962C8B-B14F-4D97-AF65-F5344CB8AC3E}">
        <p14:creationId xmlns:p14="http://schemas.microsoft.com/office/powerpoint/2010/main" val="2750063697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6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824624" y="269598"/>
            <a:ext cx="8486948" cy="636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7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upo de pessoas lado a lado&#10;&#10;Descrição gerada automaticamente">
            <a:extLst>
              <a:ext uri="{FF2B5EF4-FFF2-40B4-BE49-F238E27FC236}">
                <a16:creationId xmlns:a16="http://schemas.microsoft.com/office/drawing/2014/main" id="{91909245-42CF-CE38-F429-6210FD114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763" y="783771"/>
            <a:ext cx="7772400" cy="508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1567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B73FE-9BB2-739E-B5A0-599EA79E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7E461-A57C-38F2-31A8-13C0850CA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682795"/>
            <a:ext cx="8047841" cy="1358947"/>
          </a:xfrm>
        </p:spPr>
        <p:txBody>
          <a:bodyPr>
            <a:normAutofit fontScale="90000"/>
          </a:bodyPr>
          <a:lstStyle/>
          <a:p>
            <a:r>
              <a:rPr lang="pt-BR" b="1" dirty="0">
                <a:latin typeface="Algerian" panose="020F0502020204030204" pitchFamily="34" charset="0"/>
                <a:cs typeface="Algerian" panose="020F0502020204030204" pitchFamily="34" charset="0"/>
              </a:rPr>
              <a:t>Técnica e cultura:</a:t>
            </a:r>
            <a:br>
              <a:rPr lang="pt-BR" b="1" dirty="0">
                <a:latin typeface="Algerian" panose="020F0502020204030204" pitchFamily="34" charset="0"/>
                <a:cs typeface="Algerian" panose="020F0502020204030204" pitchFamily="34" charset="0"/>
              </a:rPr>
            </a:br>
            <a:r>
              <a:rPr lang="pt-BR" b="1" dirty="0">
                <a:latin typeface="Algerian" panose="020F0502020204030204" pitchFamily="34" charset="0"/>
                <a:cs typeface="Algerian" panose="020F0502020204030204" pitchFamily="34" charset="0"/>
              </a:rPr>
              <a:t> </a:t>
            </a:r>
            <a:br>
              <a:rPr lang="pt-BR" b="1" dirty="0">
                <a:latin typeface="Algerian" panose="020F0502020204030204" pitchFamily="34" charset="0"/>
                <a:cs typeface="Algerian" panose="020F0502020204030204" pitchFamily="34" charset="0"/>
              </a:rPr>
            </a:br>
            <a:r>
              <a:rPr lang="pt-BR" b="1" dirty="0">
                <a:latin typeface="Algerian" panose="020F0502020204030204" pitchFamily="34" charset="0"/>
                <a:cs typeface="Algerian" panose="020F0502020204030204" pitchFamily="34" charset="0"/>
              </a:rPr>
              <a:t>“</a:t>
            </a:r>
            <a:r>
              <a:rPr lang="pt-BR" b="1" dirty="0">
                <a:latin typeface="Abadi MT Condensed Light" panose="020B0306030101010103" pitchFamily="34" charset="77"/>
                <a:cs typeface="Algerian" panose="020F0502020204030204" pitchFamily="34" charset="0"/>
              </a:rPr>
              <a:t>a cultura é o que resta quando tudo é esquecido sobre as técnicas”(p. 159)</a:t>
            </a:r>
            <a:endParaRPr lang="pt-BR" sz="2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F427E8-F1E9-A614-4413-A4EE50136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1847" y="2843407"/>
            <a:ext cx="8730641" cy="342585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C000"/>
                </a:solidFill>
              </a:rPr>
              <a:t>      </a:t>
            </a:r>
            <a:r>
              <a:rPr lang="pt-BR" sz="2400" dirty="0">
                <a:solidFill>
                  <a:srgbClr val="FFC000"/>
                </a:solidFill>
              </a:rPr>
              <a:t>MO</a:t>
            </a:r>
            <a:endParaRPr lang="pt-BR" sz="2400" dirty="0"/>
          </a:p>
          <a:p>
            <a:pPr marL="0" indent="0" algn="just">
              <a:buNone/>
            </a:pPr>
            <a:r>
              <a:rPr lang="pt-BR" sz="2400" dirty="0"/>
              <a:t>      infraestrutura material</a:t>
            </a:r>
            <a:r>
              <a:rPr lang="pt-BR" sz="2400" dirty="0">
                <a:solidFill>
                  <a:srgbClr val="FFC000"/>
                </a:solidFill>
              </a:rPr>
              <a:t>, </a:t>
            </a:r>
            <a:r>
              <a:rPr lang="pt-BR" sz="2400" dirty="0"/>
              <a:t>objeto técnico </a:t>
            </a:r>
          </a:p>
          <a:p>
            <a:pPr marL="0" indent="0" algn="just">
              <a:buNone/>
            </a:pPr>
            <a:r>
              <a:rPr lang="pt-BR" sz="2400" dirty="0"/>
              <a:t>      </a:t>
            </a:r>
            <a:r>
              <a:rPr lang="pt-BR" sz="2400" u="sng" dirty="0"/>
              <a:t>vetor de sensibilidade</a:t>
            </a:r>
          </a:p>
          <a:p>
            <a:pPr marL="0" indent="0" algn="just">
              <a:buNone/>
            </a:pPr>
            <a:r>
              <a:rPr lang="pt-BR" dirty="0">
                <a:solidFill>
                  <a:srgbClr val="FFC000"/>
                </a:solidFill>
              </a:rPr>
              <a:t>      </a:t>
            </a:r>
          </a:p>
          <a:p>
            <a:pPr marL="0" indent="0" algn="just">
              <a:buNone/>
            </a:pPr>
            <a:r>
              <a:rPr lang="pt-BR" sz="2400" dirty="0">
                <a:solidFill>
                  <a:srgbClr val="FFC000"/>
                </a:solidFill>
              </a:rPr>
              <a:t>      OM</a:t>
            </a:r>
          </a:p>
          <a:p>
            <a:pPr marL="0" indent="0">
              <a:buNone/>
            </a:pPr>
            <a:r>
              <a:rPr lang="pt-BR" sz="2400" dirty="0"/>
              <a:t>      superestrutura organizacional, instituição</a:t>
            </a:r>
          </a:p>
          <a:p>
            <a:pPr marL="0" indent="0">
              <a:buNone/>
            </a:pPr>
            <a:r>
              <a:rPr lang="pt-BR" sz="2400" dirty="0"/>
              <a:t>      </a:t>
            </a:r>
            <a:r>
              <a:rPr lang="pt-BR" sz="2400" u="sng" dirty="0"/>
              <a:t>matriz de sociabilidade</a:t>
            </a:r>
          </a:p>
        </p:txBody>
      </p:sp>
    </p:spTree>
    <p:extLst>
      <p:ext uri="{BB962C8B-B14F-4D97-AF65-F5344CB8AC3E}">
        <p14:creationId xmlns:p14="http://schemas.microsoft.com/office/powerpoint/2010/main" val="27345542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2918</TotalTime>
  <Words>952</Words>
  <Application>Microsoft Macintosh PowerPoint</Application>
  <PresentationFormat>Widescreen</PresentationFormat>
  <Paragraphs>66</Paragraphs>
  <Slides>33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0" baseType="lpstr">
      <vt:lpstr>Abadi MT Condensed Light</vt:lpstr>
      <vt:lpstr>Algerian</vt:lpstr>
      <vt:lpstr>Arial</vt:lpstr>
      <vt:lpstr>MS Shell Dlg 2</vt:lpstr>
      <vt:lpstr>Wingdings</vt:lpstr>
      <vt:lpstr>Wingdings 3</vt:lpstr>
      <vt:lpstr>Madison</vt:lpstr>
      <vt:lpstr>quinto  encontro</vt:lpstr>
      <vt:lpstr>uma retomada</vt:lpstr>
      <vt:lpstr>O duplo corpo do médium</vt:lpstr>
      <vt:lpstr>Apresentação do PowerPoint</vt:lpstr>
      <vt:lpstr>Apresentação do PowerPoint</vt:lpstr>
      <vt:lpstr>transmissão termo regulador e ordenador</vt:lpstr>
      <vt:lpstr>transmissão termo regulador e ordenador </vt:lpstr>
      <vt:lpstr>metodologia OM/MO</vt:lpstr>
      <vt:lpstr>disciplina programática</vt:lpstr>
      <vt:lpstr>cenas da enunciação: a formalização material como gestão da cena enunciativa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Técnica e cultura:   “a cultura é o que resta quando tudo é esquecido sobre as técnicas”(p. 159)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Luciana Salazar Salgado</dc:creator>
  <cp:lastModifiedBy>Luciana Salazar Salgado</cp:lastModifiedBy>
  <cp:revision>26</cp:revision>
  <dcterms:created xsi:type="dcterms:W3CDTF">2025-04-29T16:56:10Z</dcterms:created>
  <dcterms:modified xsi:type="dcterms:W3CDTF">2025-05-28T15:34:15Z</dcterms:modified>
</cp:coreProperties>
</file>