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57" r:id="rId4"/>
    <p:sldId id="265" r:id="rId5"/>
    <p:sldId id="264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1"/>
  </p:normalViewPr>
  <p:slideViewPr>
    <p:cSldViewPr snapToGrid="0">
      <p:cViewPr varScale="1">
        <p:scale>
          <a:sx n="102" d="100"/>
          <a:sy n="102" d="100"/>
        </p:scale>
        <p:origin x="95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1C00B-A48C-7157-1E39-4318AB6266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5400" dirty="0"/>
              <a:t>quarto </a:t>
            </a:r>
            <a:br>
              <a:rPr lang="pt-BR" sz="5400" dirty="0"/>
            </a:br>
            <a:r>
              <a:rPr lang="pt-BR" sz="5400" dirty="0"/>
              <a:t>encontro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A5D839-30E0-66C9-11D6-98B5A9429E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21/05/25</a:t>
            </a:r>
          </a:p>
        </p:txBody>
      </p:sp>
    </p:spTree>
    <p:extLst>
      <p:ext uri="{BB962C8B-B14F-4D97-AF65-F5344CB8AC3E}">
        <p14:creationId xmlns:p14="http://schemas.microsoft.com/office/powerpoint/2010/main" val="3020776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E256F-8F6E-C356-9859-DCD68B988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095" y="271127"/>
            <a:ext cx="7958331" cy="1077229"/>
          </a:xfrm>
        </p:spPr>
        <p:txBody>
          <a:bodyPr/>
          <a:lstStyle/>
          <a:p>
            <a:r>
              <a:rPr lang="pt-BR" dirty="0"/>
              <a:t>“falação” </a:t>
            </a:r>
            <a:r>
              <a:rPr lang="pt-BR" dirty="0" err="1"/>
              <a:t>x</a:t>
            </a:r>
            <a:r>
              <a:rPr lang="pt-BR" dirty="0"/>
              <a:t> “política”</a:t>
            </a:r>
            <a:br>
              <a:rPr lang="pt-BR" dirty="0"/>
            </a:br>
            <a:r>
              <a:rPr lang="pt-BR" sz="2000" dirty="0"/>
              <a:t>a construção midiológica de imaginários...</a:t>
            </a:r>
          </a:p>
        </p:txBody>
      </p:sp>
      <p:pic>
        <p:nvPicPr>
          <p:cNvPr id="5" name="Espaço Reservado para Conteúdo 4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1D0DA2CE-F108-E83A-3247-349A554898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4348" y="1348356"/>
            <a:ext cx="4743304" cy="4972385"/>
          </a:xfrm>
        </p:spPr>
      </p:pic>
    </p:spTree>
    <p:extLst>
      <p:ext uri="{BB962C8B-B14F-4D97-AF65-F5344CB8AC3E}">
        <p14:creationId xmlns:p14="http://schemas.microsoft.com/office/powerpoint/2010/main" val="1963556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7523E4-8160-89EC-ECAD-094217ED0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disciplina programática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B74729-40BD-D44E-2590-906D91665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1691014"/>
            <a:ext cx="7958331" cy="4358930"/>
          </a:xfrm>
        </p:spPr>
        <p:txBody>
          <a:bodyPr>
            <a:normAutofit fontScale="85000" lnSpcReduction="20000"/>
          </a:bodyPr>
          <a:lstStyle/>
          <a:p>
            <a:endParaRPr lang="pt-BR" sz="2800" dirty="0"/>
          </a:p>
          <a:p>
            <a:r>
              <a:rPr lang="pt-BR" sz="2800" dirty="0">
                <a:solidFill>
                  <a:srgbClr val="FFC000"/>
                </a:solidFill>
              </a:rPr>
              <a:t>objetos editoriais                                                              </a:t>
            </a:r>
            <a:r>
              <a:rPr lang="pt-BR" sz="2800" dirty="0"/>
              <a:t>(livro como paradigma)</a:t>
            </a:r>
          </a:p>
          <a:p>
            <a:r>
              <a:rPr lang="pt-BR" sz="2800" dirty="0">
                <a:solidFill>
                  <a:srgbClr val="FFC000"/>
                </a:solidFill>
              </a:rPr>
              <a:t>a técnica no coração da distribuição discursiva         </a:t>
            </a:r>
            <a:r>
              <a:rPr lang="pt-BR" sz="2800" dirty="0"/>
              <a:t>(formalização material)</a:t>
            </a:r>
          </a:p>
          <a:p>
            <a:r>
              <a:rPr lang="pt-BR" sz="2800" dirty="0">
                <a:solidFill>
                  <a:srgbClr val="FFC000"/>
                </a:solidFill>
              </a:rPr>
              <a:t>relações entre sujeitos e objetos                               </a:t>
            </a:r>
            <a:r>
              <a:rPr lang="pt-BR" sz="2800" dirty="0"/>
              <a:t>(formação socioespacial, dispositivos e disposições)</a:t>
            </a:r>
          </a:p>
          <a:p>
            <a:r>
              <a:rPr lang="pt-BR" sz="2800" dirty="0" err="1">
                <a:solidFill>
                  <a:srgbClr val="FFC000"/>
                </a:solidFill>
              </a:rPr>
              <a:t>midiologia</a:t>
            </a:r>
            <a:r>
              <a:rPr lang="pt-BR" sz="2800" dirty="0">
                <a:solidFill>
                  <a:srgbClr val="FFC000"/>
                </a:solidFill>
              </a:rPr>
              <a:t> - ou </a:t>
            </a:r>
            <a:r>
              <a:rPr lang="pt-BR" sz="2800" dirty="0" err="1">
                <a:solidFill>
                  <a:srgbClr val="FFC000"/>
                </a:solidFill>
              </a:rPr>
              <a:t>mediologia</a:t>
            </a:r>
            <a:r>
              <a:rPr lang="pt-BR" sz="2800" dirty="0">
                <a:solidFill>
                  <a:srgbClr val="FFC000"/>
                </a:solidFill>
              </a:rPr>
              <a:t>                                       </a:t>
            </a:r>
            <a:r>
              <a:rPr lang="pt-BR" sz="2800" dirty="0"/>
              <a:t>(perspectiva sistêmica)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1529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A80D69-BAAF-131E-007F-345EEA4F3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680643"/>
            <a:ext cx="7958331" cy="1371473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rgbClr val="FFC000"/>
                </a:solidFill>
              </a:rPr>
              <a:t>cenas da enunciação</a:t>
            </a:r>
            <a:r>
              <a:rPr lang="pt-BR" dirty="0"/>
              <a:t>: a formalização material é uma forma de gestão da cena enunciativa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E817E4-B858-7A00-1512-601493EA3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154478"/>
            <a:ext cx="7958331" cy="3895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quadro cênico (pacto feito no campo)</a:t>
            </a:r>
          </a:p>
          <a:p>
            <a:pPr marL="0" indent="0">
              <a:buNone/>
            </a:pPr>
            <a:r>
              <a:rPr lang="pt-BR" dirty="0"/>
              <a:t>- </a:t>
            </a:r>
            <a:r>
              <a:rPr lang="pt-BR" dirty="0">
                <a:solidFill>
                  <a:srgbClr val="FFC000"/>
                </a:solidFill>
              </a:rPr>
              <a:t>cena englobante </a:t>
            </a:r>
            <a:r>
              <a:rPr lang="pt-BR" dirty="0"/>
              <a:t>(tipo de discurso)</a:t>
            </a:r>
          </a:p>
          <a:p>
            <a:pPr marL="0" indent="0">
              <a:buNone/>
            </a:pPr>
            <a:r>
              <a:rPr lang="pt-BR" dirty="0"/>
              <a:t>- </a:t>
            </a:r>
            <a:r>
              <a:rPr lang="pt-BR" dirty="0">
                <a:solidFill>
                  <a:srgbClr val="FFC000"/>
                </a:solidFill>
              </a:rPr>
              <a:t>cena genérica  </a:t>
            </a:r>
            <a:r>
              <a:rPr lang="pt-BR" dirty="0"/>
              <a:t>(tipo de textualização)</a:t>
            </a:r>
          </a:p>
          <a:p>
            <a:pPr marL="0" indent="0">
              <a:buNone/>
            </a:pPr>
            <a:r>
              <a:rPr lang="pt-BR" dirty="0"/>
              <a:t>*</a:t>
            </a:r>
          </a:p>
          <a:p>
            <a:pPr>
              <a:buFontTx/>
              <a:buChar char="-"/>
            </a:pPr>
            <a:r>
              <a:rPr lang="pt-BR" dirty="0">
                <a:solidFill>
                  <a:srgbClr val="FFC000"/>
                </a:solidFill>
              </a:rPr>
              <a:t>cenografia </a:t>
            </a:r>
            <a:r>
              <a:rPr lang="pt-BR" dirty="0"/>
              <a:t>encenação do dizer, portanto do sujeito em sua posição no campo, rastros de um discurso</a:t>
            </a:r>
          </a:p>
          <a:p>
            <a:pPr marL="0" indent="0" algn="r">
              <a:buNone/>
            </a:pPr>
            <a:r>
              <a:rPr lang="pt-BR" dirty="0"/>
              <a:t>(Maingueneau, 2006)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0784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7F8F1B-C3BA-C166-B1B8-A9C3F4B83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4893" y="1255733"/>
            <a:ext cx="8215246" cy="4631499"/>
          </a:xfrm>
        </p:spPr>
        <p:txBody>
          <a:bodyPr>
            <a:normAutofit fontScale="70000" lnSpcReduction="20000"/>
          </a:bodyPr>
          <a:lstStyle/>
          <a:p>
            <a:endParaRPr lang="pt-BR" sz="2400" dirty="0"/>
          </a:p>
          <a:p>
            <a:endParaRPr lang="pt-BR" sz="2400" dirty="0"/>
          </a:p>
          <a:p>
            <a:endParaRPr lang="pt-BR" sz="2400" dirty="0"/>
          </a:p>
          <a:p>
            <a:r>
              <a:rPr lang="pt-BR" sz="3100" dirty="0"/>
              <a:t>cibercultura/cultura digital – formas de cultivo...</a:t>
            </a:r>
          </a:p>
          <a:p>
            <a:r>
              <a:rPr lang="pt-BR" sz="3100" dirty="0"/>
              <a:t>“conjuntos de sistemas de objetos indissociáveis de conjuntos de sistemas de ações” (formação socioespacial, dentro dela, os campos)</a:t>
            </a:r>
          </a:p>
          <a:p>
            <a:r>
              <a:rPr lang="pt-BR" sz="3100" dirty="0"/>
              <a:t>unicidade técnica/motor único/cognoscibilidade planetária/convergência dos momentos</a:t>
            </a:r>
          </a:p>
          <a:p>
            <a:r>
              <a:rPr lang="pt-BR" sz="3100" dirty="0"/>
              <a:t>formalização material de </a:t>
            </a:r>
            <a:r>
              <a:rPr lang="pt-BR" sz="3100" b="1" dirty="0">
                <a:solidFill>
                  <a:srgbClr val="FFC000"/>
                </a:solidFill>
              </a:rPr>
              <a:t>mídiuns</a:t>
            </a:r>
            <a:endParaRPr lang="pt-BR" sz="2800" dirty="0"/>
          </a:p>
          <a:p>
            <a:endParaRPr lang="pt-BR" sz="2800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1817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BAEE6-B52D-44F0-1838-CAC8D8EB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duplo corpo do médium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4D5404-EB56-F2BD-2EF1-3AAE8AA13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1885285"/>
            <a:ext cx="7958331" cy="4164659"/>
          </a:xfrm>
        </p:spPr>
        <p:txBody>
          <a:bodyPr/>
          <a:lstStyle/>
          <a:p>
            <a:r>
              <a:rPr lang="pt-BR" dirty="0"/>
              <a:t>“De que maneira, por meio de quais estratégias e sob quais restrições, a humanidade consegue transmitir crenças, valores, doutrinas que tem produzido nas diferentes [épocas da História?” (p. 9)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>
                <a:solidFill>
                  <a:srgbClr val="FFC000"/>
                </a:solidFill>
              </a:rPr>
              <a:t>                 corpo tangível</a:t>
            </a:r>
            <a:r>
              <a:rPr lang="pt-BR" dirty="0"/>
              <a:t>: formalização material </a:t>
            </a:r>
          </a:p>
          <a:p>
            <a:pPr marL="0" indent="0">
              <a:buNone/>
            </a:pPr>
            <a:r>
              <a:rPr lang="pt-BR" dirty="0"/>
              <a:t>                                         +</a:t>
            </a:r>
          </a:p>
          <a:p>
            <a:pPr marL="0" indent="0">
              <a:buNone/>
            </a:pPr>
            <a:r>
              <a:rPr lang="pt-BR" dirty="0"/>
              <a:t>                 </a:t>
            </a:r>
            <a:r>
              <a:rPr lang="pt-BR" dirty="0">
                <a:solidFill>
                  <a:srgbClr val="FFC000"/>
                </a:solidFill>
              </a:rPr>
              <a:t>corpo institucional</a:t>
            </a:r>
            <a:r>
              <a:rPr lang="pt-BR" dirty="0"/>
              <a:t>: posições no campo</a:t>
            </a:r>
          </a:p>
        </p:txBody>
      </p:sp>
    </p:spTree>
    <p:extLst>
      <p:ext uri="{BB962C8B-B14F-4D97-AF65-F5344CB8AC3E}">
        <p14:creationId xmlns:p14="http://schemas.microsoft.com/office/powerpoint/2010/main" val="1778004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F6FDA-65FB-2ED8-F30B-7859E5B81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7" y="588733"/>
            <a:ext cx="7958331" cy="1077229"/>
          </a:xfrm>
        </p:spPr>
        <p:txBody>
          <a:bodyPr>
            <a:normAutofit fontScale="90000"/>
          </a:bodyPr>
          <a:lstStyle/>
          <a:p>
            <a:r>
              <a:rPr lang="pt-BR" dirty="0"/>
              <a:t>transmissão</a:t>
            </a:r>
            <a:br>
              <a:rPr lang="pt-BR" dirty="0"/>
            </a:br>
            <a:r>
              <a:rPr lang="pt-BR" sz="2200" dirty="0"/>
              <a:t>termo regulador e ordenador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CE1C26-BDB1-8A79-0661-B67C8A04E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3303" y="1665962"/>
            <a:ext cx="7776835" cy="438398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>
                <a:solidFill>
                  <a:srgbClr val="FFC000"/>
                </a:solidFill>
              </a:rPr>
              <a:t>material</a:t>
            </a:r>
            <a:r>
              <a:rPr lang="pt-BR" dirty="0"/>
              <a:t>: “a ligação de agentes materiais com atores pessoais convém à vasta confusão de motores de toda a natureza que, em cada nova partida, é colocada em cena ‘por uma ideia que agita multidões’” (pessoas, imagens, espaços, ritos)</a:t>
            </a:r>
          </a:p>
          <a:p>
            <a:pPr algn="just"/>
            <a:r>
              <a:rPr lang="pt-BR" dirty="0">
                <a:solidFill>
                  <a:srgbClr val="FFC000"/>
                </a:solidFill>
              </a:rPr>
              <a:t>diacrônico</a:t>
            </a:r>
            <a:r>
              <a:rPr lang="pt-BR" dirty="0"/>
              <a:t>: transporte no tempo; trama e drama; ligação entre os vivos e os mortos; uma vitória coletiva sobre o efêmero;  o que perdura; forma trajetos e influências;</a:t>
            </a:r>
          </a:p>
          <a:p>
            <a:pPr algn="just"/>
            <a:r>
              <a:rPr lang="pt-BR" dirty="0">
                <a:solidFill>
                  <a:srgbClr val="FFC000"/>
                </a:solidFill>
              </a:rPr>
              <a:t>político</a:t>
            </a:r>
            <a:r>
              <a:rPr lang="pt-BR" dirty="0"/>
              <a:t>: “existem máquinas destinadas a comunicar, mas não a transmitir; além disso, no limite, poder-se-ia definir uma transmissão como um telecomunicação no tempo em que a máquina é uma interface necessária, mas não suficiente, em que a ‘rede’ terá sempre duplo sentido”</a:t>
            </a:r>
          </a:p>
        </p:txBody>
      </p:sp>
    </p:spTree>
    <p:extLst>
      <p:ext uri="{BB962C8B-B14F-4D97-AF65-F5344CB8AC3E}">
        <p14:creationId xmlns:p14="http://schemas.microsoft.com/office/powerpoint/2010/main" val="2736935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6AD495-DC02-440F-688D-DA8CD33BD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transmissão</a:t>
            </a:r>
            <a:br>
              <a:rPr lang="pt-BR" dirty="0"/>
            </a:br>
            <a:r>
              <a:rPr lang="pt-BR" sz="2000" dirty="0"/>
              <a:t>termo regulador e ordenador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DEF02A-2C6B-5C30-10FE-0A79FA820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1885285"/>
            <a:ext cx="7958331" cy="4383982"/>
          </a:xfrm>
        </p:spPr>
        <p:txBody>
          <a:bodyPr>
            <a:normAutofit/>
          </a:bodyPr>
          <a:lstStyle/>
          <a:p>
            <a:pPr algn="just"/>
            <a:endParaRPr lang="pt-BR" dirty="0">
              <a:solidFill>
                <a:srgbClr val="FFC000"/>
              </a:solidFill>
            </a:endParaRPr>
          </a:p>
          <a:p>
            <a:pPr algn="just"/>
            <a:r>
              <a:rPr lang="pt-BR" dirty="0" err="1">
                <a:solidFill>
                  <a:srgbClr val="FFC000"/>
                </a:solidFill>
              </a:rPr>
              <a:t>neguentropia</a:t>
            </a:r>
            <a:r>
              <a:rPr lang="pt-BR" dirty="0"/>
              <a:t>: imuniza um organismo coletivo contra a desordem (o jornalista comunica/o professor transmite) Para fazer uma comunicação, basta suscitar o interesse. Para transmitir bem, importa transformar – </a:t>
            </a:r>
            <a:r>
              <a:rPr lang="pt-BR" i="1" dirty="0"/>
              <a:t>mediações</a:t>
            </a:r>
          </a:p>
          <a:p>
            <a:pPr algn="just"/>
            <a:r>
              <a:rPr lang="pt-BR" dirty="0">
                <a:solidFill>
                  <a:srgbClr val="FFC000"/>
                </a:solidFill>
              </a:rPr>
              <a:t>força material das ideias</a:t>
            </a:r>
            <a:r>
              <a:rPr lang="pt-BR" dirty="0"/>
              <a:t>: esses “produções do espírito” (religiões, doutrinas, ideologias, disciplinas) pesaram de forma decisiva no curso das coisas; elas têm trabalhado as sociedades como corpo e “no corpo” (modificando seu funcionamento político, econômico e militar) e não somente em sonhos e “na cabeça”.</a:t>
            </a:r>
          </a:p>
          <a:p>
            <a:endParaRPr lang="pt-BR" i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157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9E821-647F-45FC-62C1-3203516D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8FB93-8FA9-F03E-CAD6-2DB76C196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682795"/>
            <a:ext cx="7958331" cy="1077229"/>
          </a:xfrm>
        </p:spPr>
        <p:txBody>
          <a:bodyPr/>
          <a:lstStyle/>
          <a:p>
            <a:r>
              <a:rPr lang="pt-BR" b="1" dirty="0">
                <a:latin typeface="Algerian" panose="020F0502020204030204" pitchFamily="34" charset="0"/>
                <a:cs typeface="Algerian" panose="020F0502020204030204" pitchFamily="34" charset="0"/>
              </a:rPr>
              <a:t>m</a:t>
            </a:r>
            <a:r>
              <a:rPr lang="pt-BR" dirty="0"/>
              <a:t>atéria </a:t>
            </a:r>
            <a:r>
              <a:rPr lang="pt-BR" b="1" dirty="0">
                <a:latin typeface="Algerian" pitchFamily="82" charset="77"/>
              </a:rPr>
              <a:t>o</a:t>
            </a:r>
            <a:r>
              <a:rPr lang="pt-BR" dirty="0"/>
              <a:t>rganizada </a:t>
            </a:r>
            <a:br>
              <a:rPr lang="pt-BR" dirty="0"/>
            </a:br>
            <a:r>
              <a:rPr lang="pt-BR" b="1" dirty="0">
                <a:latin typeface="Algerian" pitchFamily="82" charset="77"/>
              </a:rPr>
              <a:t>o</a:t>
            </a:r>
            <a:r>
              <a:rPr lang="pt-BR" dirty="0"/>
              <a:t>rganização </a:t>
            </a:r>
            <a:r>
              <a:rPr lang="pt-BR" b="1" dirty="0">
                <a:latin typeface="Algerian" pitchFamily="82" charset="77"/>
              </a:rPr>
              <a:t>m</a:t>
            </a:r>
            <a:r>
              <a:rPr lang="pt-BR" dirty="0"/>
              <a:t>aterializada </a:t>
            </a:r>
            <a:endParaRPr lang="pt-BR" sz="2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1276A-98A4-8FFC-8434-C7F797677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016689"/>
            <a:ext cx="7958331" cy="425257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dirty="0"/>
              <a:t>     Transmitir é:</a:t>
            </a:r>
          </a:p>
          <a:p>
            <a:pPr algn="just"/>
            <a:r>
              <a:rPr lang="pt-BR" dirty="0">
                <a:solidFill>
                  <a:srgbClr val="FFC000"/>
                </a:solidFill>
              </a:rPr>
              <a:t>matéria organizada - MO</a:t>
            </a:r>
            <a:r>
              <a:rPr lang="pt-BR" dirty="0"/>
              <a:t>: “informar o orgânico fabricando estoques  identificáveis de memória, por meio e determinadas técnicas de inscrição, contagem, estocagem e colocação em circulação dos vestígios”</a:t>
            </a:r>
            <a:endParaRPr lang="pt-BR" i="1" dirty="0"/>
          </a:p>
          <a:p>
            <a:pPr algn="just"/>
            <a:r>
              <a:rPr lang="pt-BR" dirty="0">
                <a:solidFill>
                  <a:srgbClr val="FFC000"/>
                </a:solidFill>
              </a:rPr>
              <a:t>organização materializada - OM</a:t>
            </a:r>
            <a:r>
              <a:rPr lang="pt-BR" dirty="0"/>
              <a:t>: “organizar o </a:t>
            </a:r>
            <a:r>
              <a:rPr lang="pt-BR" dirty="0" err="1"/>
              <a:t>socius</a:t>
            </a:r>
            <a:r>
              <a:rPr lang="pt-BR" dirty="0"/>
              <a:t> sob forma de organismos coletivos, dispositivos </a:t>
            </a:r>
            <a:r>
              <a:rPr lang="pt-BR" dirty="0" err="1"/>
              <a:t>anti-ruído</a:t>
            </a:r>
            <a:r>
              <a:rPr lang="pt-BR" dirty="0"/>
              <a:t>, totalidades persistentes e transcendentes a seus membros, reproduzindo-se a si mesmas sob certas condições e custos, por diferentes motivos [...] uma escola de pensamento, um Ordem religiosa, um partido, um academia.”</a:t>
            </a:r>
            <a:endParaRPr lang="pt-BR" i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017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C6E8C-2101-D324-3D38-37AAE3AC1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5BE59-CC2C-68B7-8AE6-864AA5F4F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682795"/>
            <a:ext cx="7958331" cy="1077229"/>
          </a:xfrm>
        </p:spPr>
        <p:txBody>
          <a:bodyPr/>
          <a:lstStyle/>
          <a:p>
            <a:r>
              <a:rPr lang="pt-BR" b="1" dirty="0">
                <a:latin typeface="Algerian" panose="020F0502020204030204" pitchFamily="34" charset="0"/>
                <a:cs typeface="Algerian" panose="020F0502020204030204" pitchFamily="34" charset="0"/>
              </a:rPr>
              <a:t>Técnica e cultura</a:t>
            </a:r>
            <a:endParaRPr lang="pt-BR" sz="2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1340AF-9855-65EA-3CA4-2E7B957C6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1760025"/>
            <a:ext cx="7958331" cy="45092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C000"/>
                </a:solidFill>
              </a:rPr>
              <a:t>      MO/OM</a:t>
            </a:r>
            <a:endParaRPr lang="pt-BR" dirty="0"/>
          </a:p>
          <a:p>
            <a:pPr algn="just"/>
            <a:r>
              <a:rPr lang="pt-BR" dirty="0"/>
              <a:t>“fazer uma cadeia de sentido obriga, para impedi-la de se desfazer, a refazê-la incessantemente” (</a:t>
            </a:r>
            <a:r>
              <a:rPr lang="pt-BR" dirty="0" err="1">
                <a:solidFill>
                  <a:srgbClr val="FFC000"/>
                </a:solidFill>
              </a:rPr>
              <a:t>midiosfera</a:t>
            </a:r>
            <a:r>
              <a:rPr lang="pt-BR" dirty="0"/>
              <a:t>)</a:t>
            </a:r>
            <a:endParaRPr lang="pt-BR" i="1" dirty="0"/>
          </a:p>
          <a:p>
            <a:pPr algn="just"/>
            <a:r>
              <a:rPr lang="pt-BR" dirty="0"/>
              <a:t> “não há transmissão cultural sem técnica, também não há transmissão puramente técnica” (</a:t>
            </a:r>
            <a:r>
              <a:rPr lang="pt-BR" dirty="0">
                <a:solidFill>
                  <a:srgbClr val="FFC000"/>
                </a:solidFill>
              </a:rPr>
              <a:t>cultura</a:t>
            </a:r>
            <a:r>
              <a:rPr lang="pt-BR" dirty="0"/>
              <a:t>)</a:t>
            </a:r>
            <a:endParaRPr lang="pt-BR" dirty="0">
              <a:solidFill>
                <a:srgbClr val="FFC000"/>
              </a:solidFill>
            </a:endParaRPr>
          </a:p>
          <a:p>
            <a:pPr algn="just"/>
            <a:r>
              <a:rPr lang="pt-BR" dirty="0"/>
              <a:t>“a arte de transmitir ou de fazer cultura consiste na adição de uma estratégia com uma logística, de uma práxis com uma </a:t>
            </a:r>
            <a:r>
              <a:rPr lang="pt-BR" dirty="0" err="1"/>
              <a:t>techné</a:t>
            </a:r>
            <a:r>
              <a:rPr lang="pt-BR" dirty="0"/>
              <a:t>, ou ainda de um endereçamento institucional com uma instrumentação semiótica.”</a:t>
            </a:r>
            <a:endParaRPr lang="pt-BR" i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8487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B73FE-9BB2-739E-B5A0-599EA79E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7E461-A57C-38F2-31A8-13C0850CA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682795"/>
            <a:ext cx="7958331" cy="1077229"/>
          </a:xfrm>
        </p:spPr>
        <p:txBody>
          <a:bodyPr/>
          <a:lstStyle/>
          <a:p>
            <a:r>
              <a:rPr lang="pt-BR" b="1" dirty="0">
                <a:latin typeface="Algerian" panose="020F0502020204030204" pitchFamily="34" charset="0"/>
                <a:cs typeface="Algerian" panose="020F0502020204030204" pitchFamily="34" charset="0"/>
              </a:rPr>
              <a:t>Técnica e cultura</a:t>
            </a:r>
            <a:endParaRPr lang="pt-BR" sz="2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F427E8-F1E9-A614-4413-A4EE50136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9633" y="1760025"/>
            <a:ext cx="8592855" cy="45092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C000"/>
                </a:solidFill>
              </a:rPr>
              <a:t>      </a:t>
            </a:r>
            <a:r>
              <a:rPr lang="pt-BR" sz="2400" dirty="0">
                <a:solidFill>
                  <a:srgbClr val="FFC000"/>
                </a:solidFill>
              </a:rPr>
              <a:t>MO</a:t>
            </a: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      infraestrutura material</a:t>
            </a:r>
            <a:r>
              <a:rPr lang="pt-BR" sz="2400" dirty="0">
                <a:solidFill>
                  <a:srgbClr val="FFC000"/>
                </a:solidFill>
              </a:rPr>
              <a:t>, </a:t>
            </a:r>
            <a:r>
              <a:rPr lang="pt-BR" sz="2400" dirty="0"/>
              <a:t>objeto técnico </a:t>
            </a:r>
          </a:p>
          <a:p>
            <a:pPr marL="0" indent="0" algn="just">
              <a:buNone/>
            </a:pPr>
            <a:r>
              <a:rPr lang="pt-BR" sz="2400" dirty="0"/>
              <a:t>      </a:t>
            </a:r>
            <a:r>
              <a:rPr lang="pt-BR" sz="2400" u="sng" dirty="0"/>
              <a:t>vetor de sensibilidade</a:t>
            </a:r>
          </a:p>
          <a:p>
            <a:pPr marL="0" indent="0" algn="just">
              <a:buNone/>
            </a:pPr>
            <a:r>
              <a:rPr lang="pt-BR" dirty="0">
                <a:solidFill>
                  <a:srgbClr val="FFC000"/>
                </a:solidFill>
              </a:rPr>
              <a:t>      </a:t>
            </a:r>
          </a:p>
          <a:p>
            <a:pPr marL="0" indent="0" algn="just">
              <a:buNone/>
            </a:pPr>
            <a:r>
              <a:rPr lang="pt-BR" sz="2400" dirty="0">
                <a:solidFill>
                  <a:srgbClr val="FFC000"/>
                </a:solidFill>
              </a:rPr>
              <a:t>      OM</a:t>
            </a:r>
          </a:p>
          <a:p>
            <a:pPr marL="0" indent="0">
              <a:buNone/>
            </a:pPr>
            <a:r>
              <a:rPr lang="pt-BR" sz="2400" dirty="0"/>
              <a:t>      superestrutura organizacional, instituição</a:t>
            </a:r>
          </a:p>
          <a:p>
            <a:pPr marL="0" indent="0">
              <a:buNone/>
            </a:pPr>
            <a:r>
              <a:rPr lang="pt-BR" sz="2400" dirty="0"/>
              <a:t>      </a:t>
            </a:r>
            <a:r>
              <a:rPr lang="pt-BR" sz="2400" u="sng" dirty="0"/>
              <a:t>matriz de sociabilidade</a:t>
            </a:r>
          </a:p>
        </p:txBody>
      </p:sp>
    </p:spTree>
    <p:extLst>
      <p:ext uri="{BB962C8B-B14F-4D97-AF65-F5344CB8AC3E}">
        <p14:creationId xmlns:p14="http://schemas.microsoft.com/office/powerpoint/2010/main" val="208312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7A557-4C5F-97C6-427E-E3CCD9CC8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977" y="400842"/>
            <a:ext cx="7958331" cy="1077229"/>
          </a:xfrm>
        </p:spPr>
        <p:txBody>
          <a:bodyPr/>
          <a:lstStyle/>
          <a:p>
            <a:r>
              <a:rPr lang="pt-BR" dirty="0"/>
              <a:t>uma síntese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18F40B-F17F-7A3A-2772-6BF99638D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4998" y="1478071"/>
            <a:ext cx="8165142" cy="457187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/>
              <a:t>A metodologia consiste em mostrar a confluência de matrizes de sociabilidade e vetores de sensibilidade – OM/MO:</a:t>
            </a:r>
          </a:p>
          <a:p>
            <a:pPr marL="0" indent="0" algn="just">
              <a:buNone/>
            </a:pPr>
            <a:r>
              <a:rPr lang="pt-BR" dirty="0"/>
              <a:t>Essas matrizes (em termos discursivos, institucionalidades fiadoras de discursos) são o que o </a:t>
            </a:r>
            <a:r>
              <a:rPr lang="pt-BR" dirty="0" err="1"/>
              <a:t>mediólogo</a:t>
            </a:r>
            <a:r>
              <a:rPr lang="pt-BR" dirty="0"/>
              <a:t> refere por organização materializada – OM, o modo como a sociedade se organiza “encarnando” suas práticas e valores em sistemas de objetos. Esses vetores (em termos discursivos, dispositivos inscricionais com valor genérico) são o que o </a:t>
            </a:r>
            <a:r>
              <a:rPr lang="pt-BR" dirty="0" err="1"/>
              <a:t>mediólogo</a:t>
            </a:r>
            <a:r>
              <a:rPr lang="pt-BR" dirty="0"/>
              <a:t> refere por matéria organizada – MO, o modo como os objetos resultam de lógicas de uso e impõem lógicas de uso, nem sempre coincidentes. A metodologia consiste, então, em conjugar OM/MO. Neste caso, conforme detalharemos adiante, propõe-se apreender os artigos como partícipes das formalizações materiais dos periódicos científicos (MO), e a comunicação científica como uma rede de instituições afiançadoras da ciência que se comunica (OM). </a:t>
            </a:r>
          </a:p>
          <a:p>
            <a:pPr marL="0" indent="0" algn="r">
              <a:buNone/>
            </a:pPr>
            <a:r>
              <a:rPr lang="pt-BR" dirty="0"/>
              <a:t>(Salgado; </a:t>
            </a:r>
            <a:r>
              <a:rPr lang="pt-BR" dirty="0" err="1"/>
              <a:t>Clares</a:t>
            </a:r>
            <a:r>
              <a:rPr lang="pt-BR" dirty="0"/>
              <a:t>, 2017)</a:t>
            </a:r>
          </a:p>
        </p:txBody>
      </p:sp>
    </p:spTree>
    <p:extLst>
      <p:ext uri="{BB962C8B-B14F-4D97-AF65-F5344CB8AC3E}">
        <p14:creationId xmlns:p14="http://schemas.microsoft.com/office/powerpoint/2010/main" val="1056927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9B3F8-CD90-1DEF-BA1C-BF599F2A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FD2D7-7416-C83E-19F0-5B88E5A4D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507431"/>
            <a:ext cx="7958331" cy="1077229"/>
          </a:xfrm>
        </p:spPr>
        <p:txBody>
          <a:bodyPr/>
          <a:lstStyle/>
          <a:p>
            <a:r>
              <a:rPr lang="pt-BR" dirty="0"/>
              <a:t>uma retomada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C92EF3-538B-A8EB-C664-0DA96B91F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2263" y="1584660"/>
            <a:ext cx="8277877" cy="4765909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t-BR" dirty="0"/>
              <a:t>Por um lado, privilegiando a dimensão diacrônica, perguntar-nos-emos por quais redes de transmissão e formas de organização se constituiu esta ou aquela herança cultural. De que maneira foram instituídos os “pensamentos fundadores”? Qual meio físico e mental tiveram de atravessar, de que maneira negociaram com ele, que tipo de compromisso tiveram de aceitar? E a questão dirigir-se-á tanto à grande religião histórica quando à ideologia secular, tanto à esfera de influência quanto às capelinhas. Por outro lado, privilegiando o corte sincrônico, perguntar-nos-emos de que maneira a aparição de uma aparelhagem modifica uma instituição, uma teoria estabelecida ou uma prática já codificada. De que maneira um novo objeto técnico leva um campo tradicional a modificar-se? Por exemplo, qual efeito as gerações sucessivas de imagens gravadas (a fotografia, o cinema, o sistema digital) tiveram sobre a administração da prova nas ciências? </a:t>
            </a:r>
          </a:p>
          <a:p>
            <a:pPr marL="0" indent="0" algn="r">
              <a:buNone/>
            </a:pPr>
            <a:r>
              <a:rPr lang="pt-BR" dirty="0"/>
              <a:t>(Debray, 2000, p. 139)</a:t>
            </a:r>
          </a:p>
          <a:p>
            <a:pPr marL="0" indent="0">
              <a:buNone/>
            </a:pPr>
            <a:r>
              <a:rPr lang="pt-BR" dirty="0"/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7977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2695</TotalTime>
  <Words>1025</Words>
  <Application>Microsoft Macintosh PowerPoint</Application>
  <PresentationFormat>Widescreen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Algerian</vt:lpstr>
      <vt:lpstr>Arial</vt:lpstr>
      <vt:lpstr>MS Shell Dlg 2</vt:lpstr>
      <vt:lpstr>Wingdings</vt:lpstr>
      <vt:lpstr>Wingdings 3</vt:lpstr>
      <vt:lpstr>Madison</vt:lpstr>
      <vt:lpstr>quarto  encontro</vt:lpstr>
      <vt:lpstr>“falação” x “política” a construção midiológica de imaginários...</vt:lpstr>
      <vt:lpstr>disciplina programática</vt:lpstr>
      <vt:lpstr>cenas da enunciação: a formalização material é uma forma de gestão da cena enunciativa</vt:lpstr>
      <vt:lpstr>Apresentação do PowerPoint</vt:lpstr>
      <vt:lpstr>O duplo corpo do médium</vt:lpstr>
      <vt:lpstr>transmissão termo regulador e ordenador </vt:lpstr>
      <vt:lpstr>transmissão termo regulador e ordenador</vt:lpstr>
      <vt:lpstr>matéria organizada  organização materializada </vt:lpstr>
      <vt:lpstr>Técnica e cultura</vt:lpstr>
      <vt:lpstr>Técnica e cultura</vt:lpstr>
      <vt:lpstr>uma síntese</vt:lpstr>
      <vt:lpstr>uma retomada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Luciana Salazar Salgado</dc:creator>
  <cp:lastModifiedBy>Luciana Salazar Salgado</cp:lastModifiedBy>
  <cp:revision>19</cp:revision>
  <dcterms:created xsi:type="dcterms:W3CDTF">2025-04-29T16:56:10Z</dcterms:created>
  <dcterms:modified xsi:type="dcterms:W3CDTF">2025-05-21T15:32:19Z</dcterms:modified>
</cp:coreProperties>
</file>