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36"/>
  </p:notesMasterIdLst>
  <p:sldIdLst>
    <p:sldId id="256" r:id="rId2"/>
    <p:sldId id="265" r:id="rId3"/>
    <p:sldId id="338" r:id="rId4"/>
    <p:sldId id="341" r:id="rId5"/>
    <p:sldId id="259" r:id="rId6"/>
    <p:sldId id="258" r:id="rId7"/>
    <p:sldId id="261" r:id="rId8"/>
    <p:sldId id="336" r:id="rId9"/>
    <p:sldId id="339" r:id="rId10"/>
    <p:sldId id="340" r:id="rId11"/>
    <p:sldId id="337" r:id="rId12"/>
    <p:sldId id="263" r:id="rId13"/>
    <p:sldId id="264" r:id="rId14"/>
    <p:sldId id="257" r:id="rId15"/>
    <p:sldId id="299" r:id="rId16"/>
    <p:sldId id="317" r:id="rId17"/>
    <p:sldId id="318" r:id="rId18"/>
    <p:sldId id="323" r:id="rId19"/>
    <p:sldId id="300" r:id="rId20"/>
    <p:sldId id="320" r:id="rId21"/>
    <p:sldId id="321" r:id="rId22"/>
    <p:sldId id="322" r:id="rId23"/>
    <p:sldId id="281" r:id="rId24"/>
    <p:sldId id="283" r:id="rId25"/>
    <p:sldId id="284" r:id="rId26"/>
    <p:sldId id="268" r:id="rId27"/>
    <p:sldId id="270" r:id="rId28"/>
    <p:sldId id="271" r:id="rId29"/>
    <p:sldId id="286" r:id="rId30"/>
    <p:sldId id="287" r:id="rId31"/>
    <p:sldId id="330" r:id="rId32"/>
    <p:sldId id="331" r:id="rId33"/>
    <p:sldId id="333" r:id="rId34"/>
    <p:sldId id="260" r:id="rId3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6973B-602A-374B-A158-8DC691D45D7A}" type="datetimeFigureOut">
              <a:rPr lang="pt-BR" smtClean="0"/>
              <a:t>25/06/2024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7A262-0228-074E-939C-6648A8AE665B}" type="slidenum">
              <a:rPr lang="pt-BR" smtClean="0"/>
              <a:t>‹nº›</a:t>
            </a:fld>
            <a:endParaRPr lang="pt-BR"/>
          </a:p>
        </p:txBody>
      </p:sp>
    </p:spTree>
    <p:extLst>
      <p:ext uri="{BB962C8B-B14F-4D97-AF65-F5344CB8AC3E}">
        <p14:creationId xmlns:p14="http://schemas.microsoft.com/office/powerpoint/2010/main" val="2624209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6BB7A262-0228-074E-939C-6648A8AE665B}" type="slidenum">
              <a:rPr lang="pt-BR" smtClean="0"/>
              <a:t>9</a:t>
            </a:fld>
            <a:endParaRPr lang="pt-BR"/>
          </a:p>
        </p:txBody>
      </p:sp>
    </p:spTree>
    <p:extLst>
      <p:ext uri="{BB962C8B-B14F-4D97-AF65-F5344CB8AC3E}">
        <p14:creationId xmlns:p14="http://schemas.microsoft.com/office/powerpoint/2010/main" val="1491705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6/25/24</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139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6/25/24</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90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11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76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548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2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023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57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670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59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6/25/24</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470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6/25/24</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‹nº›</a:t>
            </a:fld>
            <a:endParaRPr lang="en-US"/>
          </a:p>
        </p:txBody>
      </p:sp>
    </p:spTree>
    <p:extLst>
      <p:ext uri="{BB962C8B-B14F-4D97-AF65-F5344CB8AC3E}">
        <p14:creationId xmlns:p14="http://schemas.microsoft.com/office/powerpoint/2010/main" val="305400719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internet3t.substac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FB697CF-0296-5C66-0E94-C9F86DD16C57}"/>
              </a:ext>
            </a:extLst>
          </p:cNvPr>
          <p:cNvPicPr>
            <a:picLocks noChangeAspect="1"/>
          </p:cNvPicPr>
          <p:nvPr/>
        </p:nvPicPr>
        <p:blipFill rotWithShape="1">
          <a:blip r:embed="rId2">
            <a:alphaModFix amt="55000"/>
          </a:blip>
          <a:srcRect b="6250"/>
          <a:stretch/>
        </p:blipFill>
        <p:spPr>
          <a:xfrm>
            <a:off x="20" y="370600"/>
            <a:ext cx="12191980" cy="6857990"/>
          </a:xfrm>
          <a:prstGeom prst="rect">
            <a:avLst/>
          </a:prstGeom>
        </p:spPr>
      </p:pic>
      <p:sp>
        <p:nvSpPr>
          <p:cNvPr id="11" name="Oval 1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2A7B5CC-6D0B-C80A-367D-87E09719FCC3}"/>
              </a:ext>
            </a:extLst>
          </p:cNvPr>
          <p:cNvSpPr>
            <a:spLocks noGrp="1"/>
          </p:cNvSpPr>
          <p:nvPr>
            <p:ph type="ctrTitle"/>
          </p:nvPr>
        </p:nvSpPr>
        <p:spPr>
          <a:xfrm>
            <a:off x="3577192" y="1627501"/>
            <a:ext cx="5037616" cy="2982360"/>
          </a:xfrm>
        </p:spPr>
        <p:txBody>
          <a:bodyPr>
            <a:normAutofit fontScale="90000"/>
          </a:bodyPr>
          <a:lstStyle/>
          <a:p>
            <a:b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b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b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b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r>
              <a:rPr lang="pt-BR" sz="49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A digitalidade e seus dispositivos;</a:t>
            </a:r>
            <a:br>
              <a:rPr lang="pt-BR" sz="49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r>
              <a:rPr lang="pt-BR" sz="49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 a subjetividade e suas disposições</a:t>
            </a:r>
          </a:p>
        </p:txBody>
      </p:sp>
      <p:sp>
        <p:nvSpPr>
          <p:cNvPr id="13" name="Arc 1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585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4209A45-82C9-EC5E-2AAE-75C43C93945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1974662" y="511135"/>
            <a:ext cx="7641769" cy="68154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89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7CAA3A-F94F-D746-B20D-569EB7042874}"/>
              </a:ext>
            </a:extLst>
          </p:cNvPr>
          <p:cNvSpPr>
            <a:spLocks noGrp="1"/>
          </p:cNvSpPr>
          <p:nvPr>
            <p:ph type="title"/>
          </p:nvPr>
        </p:nvSpPr>
        <p:spPr>
          <a:xfrm>
            <a:off x="740229" y="365126"/>
            <a:ext cx="10613571" cy="723446"/>
          </a:xfrm>
        </p:spPr>
        <p:txBody>
          <a:bodyPr/>
          <a:lstStyle/>
          <a:p>
            <a:r>
              <a:rPr lang="pt-BR" dirty="0"/>
              <a:t>vinculações institucionais</a:t>
            </a:r>
          </a:p>
        </p:txBody>
      </p:sp>
      <p:sp>
        <p:nvSpPr>
          <p:cNvPr id="3" name="Espaço Reservado para Conteúdo 2">
            <a:extLst>
              <a:ext uri="{FF2B5EF4-FFF2-40B4-BE49-F238E27FC236}">
                <a16:creationId xmlns:a16="http://schemas.microsoft.com/office/drawing/2014/main" id="{7DD0021A-9BFB-A7A6-A19F-108E00049E7A}"/>
              </a:ext>
            </a:extLst>
          </p:cNvPr>
          <p:cNvSpPr>
            <a:spLocks noGrp="1"/>
          </p:cNvSpPr>
          <p:nvPr>
            <p:ph idx="1"/>
          </p:nvPr>
        </p:nvSpPr>
        <p:spPr>
          <a:xfrm>
            <a:off x="740229" y="1338943"/>
            <a:ext cx="10515600" cy="4180114"/>
          </a:xfrm>
        </p:spPr>
        <p:txBody>
          <a:bodyPr>
            <a:normAutofit fontScale="85000" lnSpcReduction="20000"/>
          </a:bodyPr>
          <a:lstStyle/>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Grupo de Pesquisa </a:t>
            </a:r>
            <a:r>
              <a:rPr lang="pt-BR" b="1" dirty="0">
                <a:latin typeface="Abadi MT Condensed Light" panose="020B0306030101010103" pitchFamily="34" charset="77"/>
                <a:ea typeface="Verdana" panose="020B0604030504040204" pitchFamily="34" charset="0"/>
                <a:cs typeface="Verdana" panose="020B0604030504040204" pitchFamily="34" charset="0"/>
              </a:rPr>
              <a:t>Comunica</a:t>
            </a:r>
            <a:r>
              <a:rPr lang="pt-BR" dirty="0">
                <a:latin typeface="Abadi MT Condensed Light" panose="020B0306030101010103" pitchFamily="34" charset="77"/>
                <a:ea typeface="Verdana" panose="020B0604030504040204" pitchFamily="34" charset="0"/>
                <a:cs typeface="Verdana" panose="020B0604030504040204" pitchFamily="34" charset="0"/>
              </a:rPr>
              <a:t> – inscrições linguísticas na comunicação (UFSCar/CEFET-MG)</a:t>
            </a:r>
          </a:p>
          <a:p>
            <a:pPr marL="0" indent="0" algn="just">
              <a:buNone/>
            </a:pPr>
            <a:r>
              <a:rPr lang="pt-BR" b="1" dirty="0">
                <a:latin typeface="Abadi MT Condensed Light" panose="020B0306030101010103" pitchFamily="34" charset="77"/>
                <a:ea typeface="Verdana" panose="020B0604030504040204" pitchFamily="34" charset="0"/>
                <a:cs typeface="Verdana" panose="020B0604030504040204" pitchFamily="34" charset="0"/>
              </a:rPr>
              <a:t>LABEPPE</a:t>
            </a:r>
            <a:r>
              <a:rPr lang="pt-BR" dirty="0">
                <a:latin typeface="Abadi MT Condensed Light" panose="020B0306030101010103" pitchFamily="34" charset="77"/>
                <a:ea typeface="Verdana" panose="020B0604030504040204" pitchFamily="34" charset="0"/>
                <a:cs typeface="Verdana" panose="020B0604030504040204" pitchFamily="34" charset="0"/>
              </a:rPr>
              <a:t> – laboratório de escritas profissionais e processos de edição</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PPGL, </a:t>
            </a:r>
            <a:r>
              <a:rPr lang="pt-BR" dirty="0" err="1">
                <a:latin typeface="Abadi MT Condensed Light" panose="020B0306030101010103" pitchFamily="34" charset="77"/>
                <a:ea typeface="Verdana" panose="020B0604030504040204" pitchFamily="34" charset="0"/>
                <a:cs typeface="Verdana" panose="020B0604030504040204" pitchFamily="34" charset="0"/>
              </a:rPr>
              <a:t>PPGLit</a:t>
            </a:r>
            <a:r>
              <a:rPr lang="pt-BR" dirty="0">
                <a:latin typeface="Abadi MT Condensed Light" panose="020B0306030101010103" pitchFamily="34" charset="77"/>
                <a:ea typeface="Verdana" panose="020B0604030504040204" pitchFamily="34" charset="0"/>
                <a:cs typeface="Verdana" panose="020B0604030504040204" pitchFamily="34" charset="0"/>
              </a:rPr>
              <a:t>/UFSCar</a:t>
            </a: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Observatório da Literatura Digital Brasileira –  CTRL-S</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GT ANPOLL Discurso, trabalho e ética</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PPG Culturas e Identidades Brasileiras - IEB/USP</a:t>
            </a:r>
          </a:p>
          <a:p>
            <a:pPr marL="0" indent="0" algn="just">
              <a:buNone/>
            </a:pPr>
            <a:endParaRPr lang="pt-BR" dirty="0">
              <a:effectLst/>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effectLst/>
                <a:latin typeface="Abadi MT Condensed Light" panose="020B0306030101010103" pitchFamily="34" charset="77"/>
                <a:ea typeface="Verdana" panose="020B0604030504040204" pitchFamily="34" charset="0"/>
                <a:cs typeface="Verdana" panose="020B0604030504040204" pitchFamily="34" charset="0"/>
              </a:rPr>
              <a:t>Aprendizes universitários em práticas contemporâneas de letramento acadêmico-científico na formação de professores de ensino básico e de pesquisadores globalizados </a:t>
            </a:r>
            <a:r>
              <a:rPr lang="pt-BR" sz="1800" dirty="0">
                <a:effectLst/>
                <a:latin typeface="Abadi MT Condensed Light" panose="020B0306030101010103" pitchFamily="34" charset="77"/>
                <a:ea typeface="Verdana" panose="020B0604030504040204" pitchFamily="34" charset="0"/>
                <a:cs typeface="Verdana" panose="020B0604030504040204" pitchFamily="34" charset="0"/>
              </a:rPr>
              <a:t>(FAPESP, Processo </a:t>
            </a:r>
            <a:r>
              <a:rPr lang="pt-BR" sz="1800" kern="0" dirty="0">
                <a:solidFill>
                  <a:srgbClr val="000000"/>
                </a:solidFill>
                <a:effectLst/>
                <a:latin typeface="Calibri" panose="020F0502020204030204" pitchFamily="34" charset="0"/>
                <a:ea typeface="Times New Roman" panose="02020603050405020304" pitchFamily="18" charset="0"/>
              </a:rPr>
              <a:t>2022/05908-0</a:t>
            </a:r>
            <a:r>
              <a:rPr lang="pt-BR" sz="1800" dirty="0">
                <a:effectLst/>
              </a:rPr>
              <a:t> )</a:t>
            </a:r>
            <a:endParaRPr lang="pt-BR" sz="1800" dirty="0">
              <a:effectLst/>
              <a:latin typeface="Abadi MT Condensed Light" panose="020B0306030101010103" pitchFamily="34" charset="77"/>
              <a:ea typeface="Verdana" panose="020B0604030504040204" pitchFamily="34" charset="0"/>
              <a:cs typeface="Verdana" panose="020B0604030504040204" pitchFamily="34" charset="0"/>
            </a:endParaRPr>
          </a:p>
          <a:p>
            <a:pPr marL="0" indent="0">
              <a:buNone/>
            </a:pPr>
            <a:endParaRPr lang="pt-BR" dirty="0"/>
          </a:p>
        </p:txBody>
      </p:sp>
    </p:spTree>
    <p:extLst>
      <p:ext uri="{BB962C8B-B14F-4D97-AF65-F5344CB8AC3E}">
        <p14:creationId xmlns:p14="http://schemas.microsoft.com/office/powerpoint/2010/main" val="135671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0A43DC-1214-925C-03FD-68BC557C4BB2}"/>
              </a:ext>
            </a:extLst>
          </p:cNvPr>
          <p:cNvSpPr>
            <a:spLocks noGrp="1"/>
          </p:cNvSpPr>
          <p:nvPr>
            <p:ph type="title"/>
          </p:nvPr>
        </p:nvSpPr>
        <p:spPr>
          <a:xfrm>
            <a:off x="1306286" y="365125"/>
            <a:ext cx="10047513" cy="690789"/>
          </a:xfrm>
        </p:spPr>
        <p:txBody>
          <a:bodyPr/>
          <a:lstStyle/>
          <a:p>
            <a:r>
              <a:rPr lang="pt-BR" dirty="0"/>
              <a:t>perspectiva discursiva: </a:t>
            </a:r>
            <a:r>
              <a:rPr lang="pt-BR" b="1" dirty="0"/>
              <a:t>produção dos sentidos</a:t>
            </a:r>
          </a:p>
        </p:txBody>
      </p:sp>
      <p:sp>
        <p:nvSpPr>
          <p:cNvPr id="3" name="Espaço Reservado para Conteúdo 2">
            <a:extLst>
              <a:ext uri="{FF2B5EF4-FFF2-40B4-BE49-F238E27FC236}">
                <a16:creationId xmlns:a16="http://schemas.microsoft.com/office/drawing/2014/main" id="{C2E984F8-2020-48AA-758C-803CEC22A51E}"/>
              </a:ext>
            </a:extLst>
          </p:cNvPr>
          <p:cNvSpPr>
            <a:spLocks noGrp="1"/>
          </p:cNvSpPr>
          <p:nvPr>
            <p:ph idx="1"/>
          </p:nvPr>
        </p:nvSpPr>
        <p:spPr>
          <a:xfrm>
            <a:off x="1306286" y="1676400"/>
            <a:ext cx="8893628" cy="4008967"/>
          </a:xfrm>
        </p:spPr>
        <p:txBody>
          <a:bodyPr>
            <a:normAutofit lnSpcReduction="10000"/>
          </a:bodyPr>
          <a:lstStyle/>
          <a:p>
            <a:pPr marL="0" indent="0" algn="just">
              <a:buNone/>
            </a:pPr>
            <a:endParaRPr lang="pt-BR" sz="1800" dirty="0">
              <a:latin typeface="Calibri" panose="020F0502020204030204" pitchFamily="34" charset="0"/>
              <a:ea typeface="MS Mincho" panose="02020609040205080304" pitchFamily="49" charset="-128"/>
            </a:endParaRPr>
          </a:p>
          <a:p>
            <a:pPr marL="0" indent="0" algn="just">
              <a:buNone/>
            </a:pPr>
            <a:r>
              <a:rPr lang="pt-BR" sz="2600" dirty="0">
                <a:effectLst/>
                <a:latin typeface="Calibri" panose="020F0502020204030204" pitchFamily="34" charset="0"/>
                <a:ea typeface="MS Mincho" panose="02020609040205080304" pitchFamily="49" charset="-128"/>
              </a:rPr>
              <a:t>De fato, a vocação da análise do discurso é identificar, descrever e interpretar diferentes imbricações entre um texto (manifestado pela manipulação de meios linguageiros e pela organização textual) e um lugar social (manifestado por autores autorizados e situações de comunicação). Cada uma dessas imbricações singulares constitui um dispositivo de enunciação específico que advém, ao mesmo tempo, do verbal e do institucional. </a:t>
            </a:r>
          </a:p>
          <a:p>
            <a:pPr marL="0" indent="0" algn="just">
              <a:buNone/>
            </a:pPr>
            <a:endParaRPr lang="pt-BR" sz="2800" dirty="0">
              <a:latin typeface="Calibri" panose="020F0502020204030204" pitchFamily="34" charset="0"/>
              <a:ea typeface="MS Mincho" panose="02020609040205080304" pitchFamily="49" charset="-128"/>
            </a:endParaRPr>
          </a:p>
          <a:p>
            <a:pPr marL="0" indent="0" algn="r">
              <a:buNone/>
            </a:pPr>
            <a:r>
              <a:rPr lang="pt-BR" sz="1800" dirty="0">
                <a:effectLst/>
                <a:latin typeface="Calibri" panose="020F0502020204030204" pitchFamily="34" charset="0"/>
                <a:ea typeface="MS Mincho" panose="02020609040205080304" pitchFamily="49" charset="-128"/>
              </a:rPr>
              <a:t>Alice </a:t>
            </a:r>
            <a:r>
              <a:rPr lang="pt-BR" sz="1800" dirty="0" err="1">
                <a:effectLst/>
                <a:latin typeface="Calibri" panose="020F0502020204030204" pitchFamily="34" charset="0"/>
                <a:ea typeface="MS Mincho" panose="02020609040205080304" pitchFamily="49" charset="-128"/>
              </a:rPr>
              <a:t>Krieg-Planque</a:t>
            </a:r>
            <a:r>
              <a:rPr lang="pt-BR" sz="1800" dirty="0">
                <a:effectLst/>
                <a:latin typeface="Calibri" panose="020F0502020204030204" pitchFamily="34" charset="0"/>
                <a:ea typeface="MS Mincho" panose="02020609040205080304" pitchFamily="49" charset="-128"/>
              </a:rPr>
              <a:t>, </a:t>
            </a:r>
            <a:r>
              <a:rPr lang="pt-BR" sz="1800" i="1" dirty="0">
                <a:effectLst/>
                <a:latin typeface="Calibri" panose="020F0502020204030204" pitchFamily="34" charset="0"/>
                <a:ea typeface="MS Mincho" panose="02020609040205080304" pitchFamily="49" charset="-128"/>
              </a:rPr>
              <a:t>Analisar discursos institucionais</a:t>
            </a:r>
            <a:r>
              <a:rPr lang="pt-BR" sz="1800" dirty="0">
                <a:effectLst/>
                <a:latin typeface="Calibri" panose="020F0502020204030204" pitchFamily="34" charset="0"/>
                <a:ea typeface="MS Mincho" panose="02020609040205080304" pitchFamily="49" charset="-128"/>
              </a:rPr>
              <a:t>, p. 26</a:t>
            </a:r>
            <a:endParaRPr lang="pt-BR" sz="1800" dirty="0">
              <a:effectLst/>
              <a:latin typeface="Times New Roman" panose="02020603050405020304" pitchFamily="18" charset="0"/>
              <a:ea typeface="MS Mincho" panose="02020609040205080304" pitchFamily="49" charset="-128"/>
            </a:endParaRPr>
          </a:p>
          <a:p>
            <a:pPr marL="0" indent="0">
              <a:buNone/>
            </a:pPr>
            <a:endParaRPr lang="pt-BR" dirty="0"/>
          </a:p>
        </p:txBody>
      </p:sp>
    </p:spTree>
    <p:extLst>
      <p:ext uri="{BB962C8B-B14F-4D97-AF65-F5344CB8AC3E}">
        <p14:creationId xmlns:p14="http://schemas.microsoft.com/office/powerpoint/2010/main" val="3323733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9BF68-0F3C-1C0B-192D-DF50E0FFA499}"/>
              </a:ext>
            </a:extLst>
          </p:cNvPr>
          <p:cNvSpPr>
            <a:spLocks noGrp="1"/>
          </p:cNvSpPr>
          <p:nvPr>
            <p:ph type="title"/>
          </p:nvPr>
        </p:nvSpPr>
        <p:spPr>
          <a:xfrm>
            <a:off x="1447800" y="365126"/>
            <a:ext cx="9905999" cy="810532"/>
          </a:xfrm>
        </p:spPr>
        <p:txBody>
          <a:bodyPr>
            <a:normAutofit/>
          </a:bodyPr>
          <a:lstStyle/>
          <a:p>
            <a:r>
              <a:rPr lang="pt-BR" sz="2800" dirty="0"/>
              <a:t>quadro das posições-sujeito: </a:t>
            </a:r>
            <a:r>
              <a:rPr lang="pt-BR" sz="2800" b="1" dirty="0"/>
              <a:t>disposições</a:t>
            </a:r>
            <a:br>
              <a:rPr lang="pt-BR" dirty="0"/>
            </a:br>
            <a:endParaRPr lang="pt-BR" sz="1400" dirty="0">
              <a:latin typeface="Verdana" panose="020B0604030504040204" pitchFamily="34" charset="0"/>
              <a:ea typeface="Verdana" panose="020B0604030504040204" pitchFamily="34" charset="0"/>
              <a:cs typeface="Verdana" panose="020B0604030504040204" pitchFamily="34" charset="0"/>
            </a:endParaRPr>
          </a:p>
        </p:txBody>
      </p:sp>
      <p:pic>
        <p:nvPicPr>
          <p:cNvPr id="6" name="Espaço Reservado para Conteúdo 5">
            <a:extLst>
              <a:ext uri="{FF2B5EF4-FFF2-40B4-BE49-F238E27FC236}">
                <a16:creationId xmlns:a16="http://schemas.microsoft.com/office/drawing/2014/main" id="{33BA9F4E-3F30-4095-64F3-A55A6B6B521B}"/>
              </a:ext>
            </a:extLst>
          </p:cNvPr>
          <p:cNvPicPr>
            <a:picLocks noGrp="1" noChangeAspect="1"/>
          </p:cNvPicPr>
          <p:nvPr>
            <p:ph idx="1"/>
          </p:nvPr>
        </p:nvPicPr>
        <p:blipFill>
          <a:blip r:embed="rId2" cstate="print"/>
          <a:stretch>
            <a:fillRect/>
          </a:stretch>
        </p:blipFill>
        <p:spPr>
          <a:xfrm>
            <a:off x="1338943" y="1051418"/>
            <a:ext cx="8255689" cy="4440653"/>
          </a:xfrm>
          <a:prstGeom prst="rect">
            <a:avLst/>
          </a:prstGeom>
        </p:spPr>
      </p:pic>
      <p:sp>
        <p:nvSpPr>
          <p:cNvPr id="4" name="CaixaDeTexto 3">
            <a:extLst>
              <a:ext uri="{FF2B5EF4-FFF2-40B4-BE49-F238E27FC236}">
                <a16:creationId xmlns:a16="http://schemas.microsoft.com/office/drawing/2014/main" id="{4A3F5DDC-2A6C-4E9D-979D-9FC197F9641D}"/>
              </a:ext>
            </a:extLst>
          </p:cNvPr>
          <p:cNvSpPr txBox="1"/>
          <p:nvPr/>
        </p:nvSpPr>
        <p:spPr>
          <a:xfrm>
            <a:off x="3498632" y="5508628"/>
            <a:ext cx="6096000" cy="954107"/>
          </a:xfrm>
          <a:prstGeom prst="rect">
            <a:avLst/>
          </a:prstGeom>
          <a:noFill/>
        </p:spPr>
        <p:txBody>
          <a:bodyPr wrap="square">
            <a:spAutoFit/>
          </a:bodyPr>
          <a:lstStyle/>
          <a:p>
            <a:pPr algn="just"/>
            <a:br>
              <a:rPr lang="pt-BR" sz="2000" dirty="0"/>
            </a:br>
            <a:r>
              <a:rPr lang="pt-BR" sz="1200" dirty="0">
                <a:effectLst/>
                <a:latin typeface="Verdana" panose="020B0604030504040204" pitchFamily="34" charset="0"/>
                <a:ea typeface="Verdana" panose="020B0604030504040204" pitchFamily="34" charset="0"/>
                <a:cs typeface="Verdana" panose="020B0604030504040204" pitchFamily="34" charset="0"/>
              </a:rPr>
              <a:t>PECHEUX, Michel in GADET; HAK. </a:t>
            </a:r>
            <a:r>
              <a:rPr lang="pt-BR" sz="1200" b="1" dirty="0">
                <a:effectLst/>
                <a:latin typeface="Verdana" panose="020B0604030504040204" pitchFamily="34" charset="0"/>
                <a:ea typeface="Verdana" panose="020B0604030504040204" pitchFamily="34" charset="0"/>
                <a:cs typeface="Verdana" panose="020B0604030504040204" pitchFamily="34" charset="0"/>
              </a:rPr>
              <a:t>Por uma análise automática do discurso – </a:t>
            </a:r>
            <a:r>
              <a:rPr lang="pt-BR" sz="1200" dirty="0">
                <a:effectLst/>
                <a:latin typeface="Verdana" panose="020B0604030504040204" pitchFamily="34" charset="0"/>
                <a:ea typeface="Verdana" panose="020B0604030504040204" pitchFamily="34" charset="0"/>
                <a:cs typeface="Verdana" panose="020B0604030504040204" pitchFamily="34" charset="0"/>
              </a:rPr>
              <a:t>introdução à obra de Michel Pêcheux. Vários tradutores, 3 ed. Campinas: Pontes, 1997, p. 83. </a:t>
            </a:r>
            <a:endParaRPr lang="pt-BR" sz="1200" dirty="0"/>
          </a:p>
        </p:txBody>
      </p:sp>
    </p:spTree>
    <p:extLst>
      <p:ext uri="{BB962C8B-B14F-4D97-AF65-F5344CB8AC3E}">
        <p14:creationId xmlns:p14="http://schemas.microsoft.com/office/powerpoint/2010/main" val="247765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CDB3B-DBEC-8A28-10DE-1410E6383B1B}"/>
              </a:ext>
            </a:extLst>
          </p:cNvPr>
          <p:cNvSpPr>
            <a:spLocks noGrp="1"/>
          </p:cNvSpPr>
          <p:nvPr>
            <p:ph type="title"/>
          </p:nvPr>
        </p:nvSpPr>
        <p:spPr/>
        <p:txBody>
          <a:bodyPr/>
          <a:lstStyle/>
          <a:p>
            <a:r>
              <a:rPr lang="pt-BR" b="1" dirty="0"/>
              <a:t>dispositivos</a:t>
            </a:r>
          </a:p>
        </p:txBody>
      </p:sp>
      <p:sp>
        <p:nvSpPr>
          <p:cNvPr id="3" name="Espaço Reservado para Conteúdo 2">
            <a:extLst>
              <a:ext uri="{FF2B5EF4-FFF2-40B4-BE49-F238E27FC236}">
                <a16:creationId xmlns:a16="http://schemas.microsoft.com/office/drawing/2014/main" id="{1F1B47BA-EBD9-B004-A179-89387211B5A6}"/>
              </a:ext>
            </a:extLst>
          </p:cNvPr>
          <p:cNvSpPr>
            <a:spLocks noGrp="1"/>
          </p:cNvSpPr>
          <p:nvPr>
            <p:ph idx="1"/>
          </p:nvPr>
        </p:nvSpPr>
        <p:spPr>
          <a:xfrm>
            <a:off x="729343" y="1328057"/>
            <a:ext cx="10624457" cy="4357309"/>
          </a:xfrm>
        </p:spPr>
        <p:txBody>
          <a:bodyPr>
            <a:normAutofit fontScale="92500" lnSpcReduction="10000"/>
          </a:bodyPr>
          <a:lstStyle/>
          <a:p>
            <a:pPr marL="0" indent="0" algn="just">
              <a:buNone/>
            </a:pPr>
            <a:endParaRPr lang="pt-BR" sz="1800" dirty="0">
              <a:effectLst/>
              <a:latin typeface="Verdana" panose="020B0604030504040204" pitchFamily="34" charset="0"/>
              <a:ea typeface="Verdana" panose="020B0604030504040204" pitchFamily="34" charset="0"/>
              <a:cs typeface="Verdana" panose="020B0604030504040204" pitchFamily="34" charset="0"/>
            </a:endParaRPr>
          </a:p>
          <a:p>
            <a:pPr marL="0" indent="0" algn="just">
              <a:lnSpc>
                <a:spcPct val="110000"/>
              </a:lnSpc>
              <a:buNone/>
            </a:pPr>
            <a:r>
              <a:rPr lang="pt-BR" dirty="0">
                <a:effectLst/>
                <a:latin typeface="Abadi MT Condensed Light" panose="020B0306030101010103" pitchFamily="34" charset="77"/>
                <a:ea typeface="Verdana" panose="020B0604030504040204" pitchFamily="34" charset="0"/>
                <a:cs typeface="Verdana" panose="020B0604030504040204" pitchFamily="34" charset="0"/>
              </a:rPr>
              <a:t>Generalizando posteriormente a já amplíssima classe dos dispositivos foucaultianos, chamarei literalmente de dispositivo qualquer coisa que tenha de algum modo a capacidade de capturar, orientar, determinar, interceptar, modelar, controlar e assegurar os gestos, as condutas, as opiniões e os discursos dos seres viventes. Não somente, portanto, as prisões, os manicômios, o panóptico, as escolas, as confissões, as fábricas, as disciplinas, as medidas jurídicas etc., cuja conexão com o poder é em um certo sentido evidente, mas também a caneta, a escritura, a literatura, a filosofia, a agricultura, o cigarro, a navegação, os computadores, os telefones celulares e – por que não? – a linguagem mesma, que é talvez o mais antigo dos dispositivos, desde que há milhares e milhares de anos um primata – provavelmente sem dar-se conta das consequências que se seguiriam – teve a inconsciência de se deixar capturar. </a:t>
            </a:r>
          </a:p>
          <a:p>
            <a:pPr marL="0" indent="0" algn="just">
              <a:buNone/>
            </a:pPr>
            <a:endParaRPr lang="es-MX" dirty="0">
              <a:effectLst/>
              <a:latin typeface="Times New Roman" panose="02020603050405020304" pitchFamily="18" charset="0"/>
              <a:ea typeface="Calibri" panose="020F0502020204030204" pitchFamily="34" charset="0"/>
            </a:endParaRPr>
          </a:p>
          <a:p>
            <a:pPr marL="0" indent="0" algn="r">
              <a:lnSpc>
                <a:spcPct val="110000"/>
              </a:lnSpc>
              <a:spcBef>
                <a:spcPts val="0"/>
              </a:spcBef>
              <a:buNone/>
            </a:pPr>
            <a:r>
              <a:rPr lang="es-MX" sz="1600" dirty="0">
                <a:effectLst/>
                <a:latin typeface="Times New Roman" panose="02020603050405020304" pitchFamily="18" charset="0"/>
                <a:ea typeface="Calibri" panose="020F0502020204030204" pitchFamily="34" charset="0"/>
              </a:rPr>
              <a:t>Giorgio Agamben, O que é dispositivo? In </a:t>
            </a:r>
            <a:r>
              <a:rPr lang="es-MX" sz="1600" i="1" dirty="0">
                <a:effectLst/>
                <a:latin typeface="Times New Roman" panose="02020603050405020304" pitchFamily="18" charset="0"/>
                <a:ea typeface="Calibri" panose="020F0502020204030204" pitchFamily="34" charset="0"/>
              </a:rPr>
              <a:t>Outra Travessia</a:t>
            </a:r>
            <a:r>
              <a:rPr lang="es-MX" sz="1600" dirty="0">
                <a:effectLst/>
                <a:latin typeface="Times New Roman" panose="02020603050405020304" pitchFamily="18" charset="0"/>
                <a:ea typeface="Calibri" panose="020F0502020204030204" pitchFamily="34" charset="0"/>
              </a:rPr>
              <a:t>, </a:t>
            </a:r>
          </a:p>
          <a:p>
            <a:pPr marL="0" indent="0" algn="r">
              <a:lnSpc>
                <a:spcPct val="110000"/>
              </a:lnSpc>
              <a:spcBef>
                <a:spcPts val="0"/>
              </a:spcBef>
              <a:buNone/>
            </a:pPr>
            <a:r>
              <a:rPr lang="es-MX" sz="1600" dirty="0">
                <a:effectLst/>
                <a:latin typeface="Times New Roman" panose="02020603050405020304" pitchFamily="18" charset="0"/>
                <a:ea typeface="Calibri" panose="020F0502020204030204" pitchFamily="34" charset="0"/>
              </a:rPr>
              <a:t>Florianópolis, n. 5, pp. 9-16, 2005</a:t>
            </a:r>
            <a:r>
              <a:rPr lang="pt-BR" sz="1600" dirty="0">
                <a:latin typeface="Times New Roman" panose="02020603050405020304" pitchFamily="18" charset="0"/>
                <a:ea typeface="Calibri" panose="020F0502020204030204" pitchFamily="34" charset="0"/>
              </a:rPr>
              <a:t>, p.13.</a:t>
            </a:r>
            <a:endParaRPr lang="pt-BR"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5605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Interface gráfica do usuário&#10;&#10;Descrição gerada automaticamente com confiança média">
            <a:extLst>
              <a:ext uri="{FF2B5EF4-FFF2-40B4-BE49-F238E27FC236}">
                <a16:creationId xmlns:a16="http://schemas.microsoft.com/office/drawing/2014/main" id="{07517977-7B2C-868F-0DAB-9B29AD316883}"/>
              </a:ext>
            </a:extLst>
          </p:cNvPr>
          <p:cNvPicPr>
            <a:picLocks noGrp="1" noChangeAspect="1"/>
          </p:cNvPicPr>
          <p:nvPr>
            <p:ph idx="1"/>
          </p:nvPr>
        </p:nvPicPr>
        <p:blipFill>
          <a:blip r:embed="rId2"/>
          <a:stretch>
            <a:fillRect/>
          </a:stretch>
        </p:blipFill>
        <p:spPr>
          <a:xfrm>
            <a:off x="4043363" y="612133"/>
            <a:ext cx="3286261" cy="5858517"/>
          </a:xfrm>
        </p:spPr>
      </p:pic>
    </p:spTree>
    <p:extLst>
      <p:ext uri="{BB962C8B-B14F-4D97-AF65-F5344CB8AC3E}">
        <p14:creationId xmlns:p14="http://schemas.microsoft.com/office/powerpoint/2010/main" val="182200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ço Reservado para Conteúdo 10" descr="Interface gráfica do usuário, Aplicativo&#10;&#10;Descrição gerada automaticamente">
            <a:extLst>
              <a:ext uri="{FF2B5EF4-FFF2-40B4-BE49-F238E27FC236}">
                <a16:creationId xmlns:a16="http://schemas.microsoft.com/office/drawing/2014/main" id="{6832F62A-B825-490E-007E-7B52041AE199}"/>
              </a:ext>
            </a:extLst>
          </p:cNvPr>
          <p:cNvPicPr>
            <a:picLocks noGrp="1" noChangeAspect="1"/>
          </p:cNvPicPr>
          <p:nvPr>
            <p:ph idx="1"/>
          </p:nvPr>
        </p:nvPicPr>
        <p:blipFill>
          <a:blip r:embed="rId2"/>
          <a:stretch>
            <a:fillRect/>
          </a:stretch>
        </p:blipFill>
        <p:spPr>
          <a:xfrm>
            <a:off x="2653064" y="114300"/>
            <a:ext cx="6241867" cy="6600825"/>
          </a:xfrm>
        </p:spPr>
      </p:pic>
    </p:spTree>
    <p:extLst>
      <p:ext uri="{BB962C8B-B14F-4D97-AF65-F5344CB8AC3E}">
        <p14:creationId xmlns:p14="http://schemas.microsoft.com/office/powerpoint/2010/main" val="109442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nterface gráfica do usuário, Aplicativo, Teams&#10;&#10;Descrição gerada automaticamente">
            <a:extLst>
              <a:ext uri="{FF2B5EF4-FFF2-40B4-BE49-F238E27FC236}">
                <a16:creationId xmlns:a16="http://schemas.microsoft.com/office/drawing/2014/main" id="{06311A30-E957-B632-D0A4-C4D0500D909C}"/>
              </a:ext>
            </a:extLst>
          </p:cNvPr>
          <p:cNvPicPr>
            <a:picLocks noChangeAspect="1"/>
          </p:cNvPicPr>
          <p:nvPr/>
        </p:nvPicPr>
        <p:blipFill>
          <a:blip r:embed="rId3"/>
          <a:stretch>
            <a:fillRect/>
          </a:stretch>
        </p:blipFill>
        <p:spPr>
          <a:xfrm>
            <a:off x="1361860" y="-1"/>
            <a:ext cx="9382340" cy="6795753"/>
          </a:xfrm>
          <a:prstGeom prst="rect">
            <a:avLst/>
          </a:prstGeom>
        </p:spPr>
      </p:pic>
    </p:spTree>
    <p:extLst>
      <p:ext uri="{BB962C8B-B14F-4D97-AF65-F5344CB8AC3E}">
        <p14:creationId xmlns:p14="http://schemas.microsoft.com/office/powerpoint/2010/main" val="3662386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EB6248C6-41D9-167F-E9F9-0CA82ADAECF9}"/>
              </a:ext>
            </a:extLst>
          </p:cNvPr>
          <p:cNvSpPr>
            <a:spLocks noGrp="1"/>
          </p:cNvSpPr>
          <p:nvPr>
            <p:ph type="title"/>
          </p:nvPr>
        </p:nvSpPr>
        <p:spPr>
          <a:xfrm>
            <a:off x="700088" y="365125"/>
            <a:ext cx="10653712" cy="1460500"/>
          </a:xfrm>
        </p:spPr>
        <p:txBody>
          <a:bodyPr>
            <a:noAutofit/>
          </a:bodyPr>
          <a:lstStyle/>
          <a:p>
            <a:r>
              <a:rPr lang="pt-BR" sz="2400" dirty="0"/>
              <a:t>“Se me prenderem, eu passo a Juliette [Freire] em seguidores! A </a:t>
            </a:r>
            <a:r>
              <a:rPr lang="pt-BR" sz="2400" dirty="0" err="1"/>
              <a:t>publi</a:t>
            </a:r>
            <a:r>
              <a:rPr lang="pt-BR" sz="2400" dirty="0"/>
              <a:t> [postagens patrocinadas] vai ficar mais cara, vou comprar uma Ferrari e uma casa maior. Vou lançar filme, documentário, vocês que sabem… </a:t>
            </a:r>
            <a:r>
              <a:rPr lang="pt-BR" sz="2400" dirty="0" err="1"/>
              <a:t>kkkk</a:t>
            </a:r>
            <a:r>
              <a:rPr lang="pt-BR" sz="2400" dirty="0"/>
              <a:t>”</a:t>
            </a:r>
          </a:p>
        </p:txBody>
      </p:sp>
      <p:pic>
        <p:nvPicPr>
          <p:cNvPr id="9" name="Espaço Reservado para Conteúdo 8" descr="Interface gráfica do usuário, Site&#10;&#10;Descrição gerada automaticamente">
            <a:extLst>
              <a:ext uri="{FF2B5EF4-FFF2-40B4-BE49-F238E27FC236}">
                <a16:creationId xmlns:a16="http://schemas.microsoft.com/office/drawing/2014/main" id="{382D851C-E3B0-2049-B35B-72D369135016}"/>
              </a:ext>
            </a:extLst>
          </p:cNvPr>
          <p:cNvPicPr>
            <a:picLocks noGrp="1" noChangeAspect="1"/>
          </p:cNvPicPr>
          <p:nvPr>
            <p:ph idx="1"/>
          </p:nvPr>
        </p:nvPicPr>
        <p:blipFill>
          <a:blip r:embed="rId2"/>
          <a:stretch>
            <a:fillRect/>
          </a:stretch>
        </p:blipFill>
        <p:spPr>
          <a:xfrm>
            <a:off x="2957512" y="2016673"/>
            <a:ext cx="5900647" cy="4641301"/>
          </a:xfrm>
        </p:spPr>
      </p:pic>
    </p:spTree>
    <p:extLst>
      <p:ext uri="{BB962C8B-B14F-4D97-AF65-F5344CB8AC3E}">
        <p14:creationId xmlns:p14="http://schemas.microsoft.com/office/powerpoint/2010/main" val="286440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91E1A60-FB17-FFF6-DEC6-343D553FAA86}"/>
              </a:ext>
            </a:extLst>
          </p:cNvPr>
          <p:cNvSpPr>
            <a:spLocks noGrp="1"/>
          </p:cNvSpPr>
          <p:nvPr>
            <p:ph idx="1"/>
          </p:nvPr>
        </p:nvSpPr>
        <p:spPr>
          <a:xfrm>
            <a:off x="620486" y="185057"/>
            <a:ext cx="10733314" cy="5500310"/>
          </a:xfrm>
        </p:spPr>
        <p:txBody>
          <a:bodyPr>
            <a:normAutofit lnSpcReduction="10000"/>
          </a:bodyPr>
          <a:lstStyle/>
          <a:p>
            <a:pPr marL="0" indent="0" algn="just">
              <a:buNone/>
            </a:pPr>
            <a:r>
              <a:rPr lang="pt-BR" dirty="0"/>
              <a:t> </a:t>
            </a:r>
            <a:r>
              <a:rPr lang="pt-BR" dirty="0">
                <a:latin typeface="Abadi MT Condensed Light" panose="020B0306030101010103" pitchFamily="34" charset="77"/>
                <a:ea typeface="Verdana" panose="020B0604030504040204" pitchFamily="34" charset="0"/>
                <a:cs typeface="Al Bayan Plain" pitchFamily="2" charset="-78"/>
              </a:rPr>
              <a:t>	</a:t>
            </a:r>
          </a:p>
          <a:p>
            <a:pPr marL="0" indent="0" algn="just">
              <a:buNone/>
            </a:pPr>
            <a:r>
              <a:rPr lang="pt-BR" dirty="0">
                <a:latin typeface="Abadi MT Condensed Light" panose="020B0306030101010103" pitchFamily="34" charset="77"/>
                <a:ea typeface="Verdana" panose="020B0604030504040204" pitchFamily="34" charset="0"/>
                <a:cs typeface="Al Bayan Plain" pitchFamily="2" charset="-78"/>
              </a:rPr>
              <a:t>	Os europeus ocidentais estiveram entre os primeiros, se é que não foram os primeiros, a inventar os relógios mecânicos, os mapas com precisão geométrica, a contabilidade com partidas dobradas, as notações algébricas e musicais exatas e a pintura em perspectiva. No século XVI, havia mais gente pensando quantitativamente na Europa do que no resto do mundo. Assim, esses europeus tornaram-se líderes na ciência, na tecnologia, nos armamentos, na navegação, na prática comercial e na burocracia, e criaram muitas das maiores obras-primas da música e da pintura.</a:t>
            </a:r>
          </a:p>
          <a:p>
            <a:pPr marL="0" indent="0" algn="just">
              <a:buNone/>
            </a:pPr>
            <a:endParaRPr lang="pt-BR" dirty="0">
              <a:latin typeface="Abadi MT Condensed Light" panose="020B0306030101010103" pitchFamily="34" charset="77"/>
              <a:ea typeface="Verdana" panose="020B0604030504040204" pitchFamily="34" charset="0"/>
              <a:cs typeface="Al Bayan Plain" pitchFamily="2" charset="-78"/>
            </a:endParaRPr>
          </a:p>
          <a:p>
            <a:pPr marL="0" indent="0" algn="just">
              <a:buNone/>
            </a:pPr>
            <a:r>
              <a:rPr lang="pt-BR" dirty="0">
                <a:latin typeface="Abadi MT Condensed Light" panose="020B0306030101010103" pitchFamily="34" charset="77"/>
                <a:ea typeface="Verdana" panose="020B0604030504040204" pitchFamily="34" charset="0"/>
                <a:cs typeface="Al Bayan Plain" pitchFamily="2" charset="-78"/>
              </a:rPr>
              <a:t>	A mensuração da realidade define a momentosa passagem da percepção qualitativa para a percepção quantitativa na Europa Ocidental, no final da Idade Média durante o renascimento. Essa mudança possibilitou a ciência moderna,  tecnologia, a prática comercial, a burocracia. Afetou não apenas o óbvio – como as medições do tempo e do espaço e a técnica matemática – mas, de maneira igual e simultânea, a música e a pintura, assim provando que a mudança foi ainda mais profunda do que se supunha.</a:t>
            </a:r>
          </a:p>
          <a:p>
            <a:pPr marL="0" indent="0">
              <a:buNone/>
            </a:pPr>
            <a:endParaRPr lang="pt-BR" sz="2000" dirty="0"/>
          </a:p>
          <a:p>
            <a:pPr marL="0" indent="0" algn="r">
              <a:lnSpc>
                <a:spcPct val="100000"/>
              </a:lnSpc>
              <a:spcBef>
                <a:spcPts val="0"/>
              </a:spcBef>
              <a:buNone/>
            </a:pPr>
            <a:r>
              <a:rPr lang="pt-BR" sz="1600" dirty="0"/>
              <a:t>Alfred Crosby, </a:t>
            </a:r>
            <a:r>
              <a:rPr lang="pt-BR" sz="1600" i="1" dirty="0"/>
              <a:t>A mensuração da realidade – </a:t>
            </a:r>
          </a:p>
          <a:p>
            <a:pPr marL="0" indent="0" algn="r">
              <a:lnSpc>
                <a:spcPct val="100000"/>
              </a:lnSpc>
              <a:spcBef>
                <a:spcPts val="0"/>
              </a:spcBef>
              <a:buNone/>
            </a:pPr>
            <a:r>
              <a:rPr lang="pt-BR" sz="1600" i="1" dirty="0"/>
              <a:t>a quantificação e a sociedade ocidental 1250-1600</a:t>
            </a:r>
          </a:p>
        </p:txBody>
      </p:sp>
    </p:spTree>
    <p:extLst>
      <p:ext uri="{BB962C8B-B14F-4D97-AF65-F5344CB8AC3E}">
        <p14:creationId xmlns:p14="http://schemas.microsoft.com/office/powerpoint/2010/main" val="4030253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9D8207-722C-0A60-976D-573D4BF269A1}"/>
              </a:ext>
            </a:extLst>
          </p:cNvPr>
          <p:cNvSpPr>
            <a:spLocks noGrp="1"/>
          </p:cNvSpPr>
          <p:nvPr>
            <p:ph type="title"/>
          </p:nvPr>
        </p:nvSpPr>
        <p:spPr/>
        <p:txBody>
          <a:bodyPr/>
          <a:lstStyle/>
          <a:p>
            <a:r>
              <a:rPr lang="pt-BR" dirty="0"/>
              <a:t>Milton Santos</a:t>
            </a:r>
          </a:p>
        </p:txBody>
      </p:sp>
      <p:sp>
        <p:nvSpPr>
          <p:cNvPr id="3" name="Espaço Reservado para Conteúdo 2">
            <a:extLst>
              <a:ext uri="{FF2B5EF4-FFF2-40B4-BE49-F238E27FC236}">
                <a16:creationId xmlns:a16="http://schemas.microsoft.com/office/drawing/2014/main" id="{DF8AE489-79D6-9677-D993-6A241A9EEA42}"/>
              </a:ext>
            </a:extLst>
          </p:cNvPr>
          <p:cNvSpPr>
            <a:spLocks noGrp="1"/>
          </p:cNvSpPr>
          <p:nvPr>
            <p:ph idx="1"/>
          </p:nvPr>
        </p:nvSpPr>
        <p:spPr>
          <a:xfrm>
            <a:off x="838200" y="1766888"/>
            <a:ext cx="10515600" cy="4802187"/>
          </a:xfrm>
        </p:spPr>
        <p:txBody>
          <a:bodyPr/>
          <a:lstStyle/>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motor único</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unicidade técnica</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cognoscibilidade planetária</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convergência dos momentos</a:t>
            </a:r>
          </a:p>
          <a:p>
            <a:pPr marL="0" indent="0">
              <a:buNone/>
            </a:pPr>
            <a:endParaRPr lang="pt-BR"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pt-BR" b="1" dirty="0">
                <a:latin typeface="Verdana" panose="020B0604030504040204" pitchFamily="34" charset="0"/>
                <a:ea typeface="Verdana" panose="020B0604030504040204" pitchFamily="34" charset="0"/>
                <a:cs typeface="Verdana" panose="020B0604030504040204" pitchFamily="34" charset="0"/>
              </a:rPr>
              <a:t>formação socioespacial</a:t>
            </a:r>
          </a:p>
          <a:p>
            <a:pPr marL="0" indent="0">
              <a:buNone/>
            </a:pPr>
            <a:r>
              <a:rPr lang="pt-BR" dirty="0">
                <a:latin typeface="Verdana" panose="020B0604030504040204" pitchFamily="34" charset="0"/>
                <a:ea typeface="Verdana" panose="020B0604030504040204" pitchFamily="34" charset="0"/>
                <a:cs typeface="Verdana" panose="020B0604030504040204" pitchFamily="34" charset="0"/>
              </a:rPr>
              <a:t>conjuntos de sistemas de objetos indissociáveis de conjuntos de sistemas de ações</a:t>
            </a:r>
          </a:p>
          <a:p>
            <a:pPr marL="0" indent="0">
              <a:buNone/>
            </a:pPr>
            <a:endParaRPr lang="pt-BR"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pt-BR" b="1" dirty="0">
                <a:latin typeface="Verdana" panose="020B0604030504040204" pitchFamily="34" charset="0"/>
                <a:ea typeface="Verdana" panose="020B0604030504040204" pitchFamily="34" charset="0"/>
                <a:cs typeface="Verdana" panose="020B0604030504040204" pitchFamily="34" charset="0"/>
              </a:rPr>
              <a:t>tecnoesfera e psicoesfera</a:t>
            </a:r>
          </a:p>
        </p:txBody>
      </p:sp>
    </p:spTree>
    <p:extLst>
      <p:ext uri="{BB962C8B-B14F-4D97-AF65-F5344CB8AC3E}">
        <p14:creationId xmlns:p14="http://schemas.microsoft.com/office/powerpoint/2010/main" val="8368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B50191-FBC3-996B-CDD7-7E5A8CE0118B}"/>
              </a:ext>
            </a:extLst>
          </p:cNvPr>
          <p:cNvSpPr>
            <a:spLocks noGrp="1"/>
          </p:cNvSpPr>
          <p:nvPr>
            <p:ph type="title"/>
          </p:nvPr>
        </p:nvSpPr>
        <p:spPr/>
        <p:txBody>
          <a:bodyPr/>
          <a:lstStyle/>
          <a:p>
            <a:r>
              <a:rPr lang="pt-BR" dirty="0"/>
              <a:t>Régis Debray</a:t>
            </a:r>
          </a:p>
        </p:txBody>
      </p:sp>
      <p:sp>
        <p:nvSpPr>
          <p:cNvPr id="3" name="Espaço Reservado para Conteúdo 2">
            <a:extLst>
              <a:ext uri="{FF2B5EF4-FFF2-40B4-BE49-F238E27FC236}">
                <a16:creationId xmlns:a16="http://schemas.microsoft.com/office/drawing/2014/main" id="{AE338645-1A82-3525-FADA-F11508C50055}"/>
              </a:ext>
            </a:extLst>
          </p:cNvPr>
          <p:cNvSpPr>
            <a:spLocks noGrp="1"/>
          </p:cNvSpPr>
          <p:nvPr>
            <p:ph idx="1"/>
          </p:nvPr>
        </p:nvSpPr>
        <p:spPr>
          <a:xfrm>
            <a:off x="838200" y="1690688"/>
            <a:ext cx="10515600" cy="3994679"/>
          </a:xfrm>
        </p:spPr>
        <p:txBody>
          <a:bodyPr>
            <a:normAutofit fontScale="85000" lnSpcReduction="20000"/>
          </a:bodyPr>
          <a:lstStyle/>
          <a:p>
            <a:pPr marL="0" indent="0">
              <a:buNone/>
            </a:pPr>
            <a:r>
              <a:rPr lang="pt-BR" dirty="0"/>
              <a:t> “Não há impérios sem estradas”</a:t>
            </a:r>
          </a:p>
          <a:p>
            <a:pPr marL="0" indent="0">
              <a:buNone/>
            </a:pPr>
            <a:endParaRPr lang="pt-BR" dirty="0"/>
          </a:p>
          <a:p>
            <a:pPr marL="0" indent="0">
              <a:buNone/>
            </a:pPr>
            <a:r>
              <a:rPr lang="pt-BR" dirty="0"/>
              <a:t>o duplo corpo do mídium (médium):</a:t>
            </a:r>
          </a:p>
          <a:p>
            <a:pPr marL="0" indent="0">
              <a:buNone/>
            </a:pPr>
            <a:endParaRPr lang="pt-BR" dirty="0"/>
          </a:p>
          <a:p>
            <a:pPr marL="0" indent="0">
              <a:buNone/>
            </a:pPr>
            <a:r>
              <a:rPr lang="pt-BR" dirty="0"/>
              <a:t>- um </a:t>
            </a:r>
            <a:r>
              <a:rPr lang="pt-BR" b="1" dirty="0"/>
              <a:t>vetor de sensibilidade </a:t>
            </a:r>
            <a:r>
              <a:rPr lang="pt-BR" dirty="0"/>
              <a:t>lastreado por uma </a:t>
            </a:r>
            <a:r>
              <a:rPr lang="pt-BR" b="1" dirty="0"/>
              <a:t>matriz de sociabilidade</a:t>
            </a:r>
          </a:p>
          <a:p>
            <a:pPr marL="0" indent="0">
              <a:buNone/>
            </a:pPr>
            <a:endParaRPr lang="pt-BR" dirty="0"/>
          </a:p>
          <a:p>
            <a:pPr marL="0" indent="0">
              <a:buNone/>
            </a:pPr>
            <a:r>
              <a:rPr lang="pt-BR" dirty="0"/>
              <a:t>-</a:t>
            </a:r>
            <a:r>
              <a:rPr lang="pt-BR" b="1" dirty="0"/>
              <a:t> matéria organizada </a:t>
            </a:r>
            <a:r>
              <a:rPr lang="pt-BR" dirty="0"/>
              <a:t>+ </a:t>
            </a:r>
            <a:r>
              <a:rPr lang="pt-BR" b="1" dirty="0"/>
              <a:t>organização materializada </a:t>
            </a:r>
            <a:r>
              <a:rPr lang="pt-BR" dirty="0"/>
              <a:t>– MO/OM</a:t>
            </a:r>
          </a:p>
          <a:p>
            <a:pPr marL="0" indent="0">
              <a:buNone/>
            </a:pPr>
            <a:endParaRPr lang="pt-BR" dirty="0"/>
          </a:p>
          <a:p>
            <a:pPr marL="0" indent="0">
              <a:buNone/>
            </a:pPr>
            <a:r>
              <a:rPr lang="pt-BR" dirty="0"/>
              <a:t>*</a:t>
            </a:r>
          </a:p>
          <a:p>
            <a:pPr marL="0" indent="0">
              <a:buNone/>
            </a:pPr>
            <a:endParaRPr lang="pt-BR" dirty="0"/>
          </a:p>
          <a:p>
            <a:pPr marL="0" indent="0">
              <a:buNone/>
            </a:pPr>
            <a:r>
              <a:rPr lang="pt-BR" dirty="0"/>
              <a:t>os objetos técnicos são </a:t>
            </a:r>
            <a:r>
              <a:rPr lang="pt-BR" b="1" dirty="0"/>
              <a:t>mediadores</a:t>
            </a:r>
            <a:r>
              <a:rPr lang="pt-BR" dirty="0"/>
              <a:t> de subjetividades</a:t>
            </a:r>
          </a:p>
        </p:txBody>
      </p:sp>
    </p:spTree>
    <p:extLst>
      <p:ext uri="{BB962C8B-B14F-4D97-AF65-F5344CB8AC3E}">
        <p14:creationId xmlns:p14="http://schemas.microsoft.com/office/powerpoint/2010/main" val="2835767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55C42F-ADA2-5473-3F98-D85CCA127200}"/>
              </a:ext>
            </a:extLst>
          </p:cNvPr>
          <p:cNvSpPr>
            <a:spLocks noGrp="1"/>
          </p:cNvSpPr>
          <p:nvPr>
            <p:ph type="title"/>
          </p:nvPr>
        </p:nvSpPr>
        <p:spPr/>
        <p:txBody>
          <a:bodyPr/>
          <a:lstStyle/>
          <a:p>
            <a:r>
              <a:rPr lang="pt-BR" dirty="0"/>
              <a:t>Cibercultura e cultura digital</a:t>
            </a:r>
          </a:p>
        </p:txBody>
      </p:sp>
      <p:sp>
        <p:nvSpPr>
          <p:cNvPr id="3" name="Espaço Reservado para Conteúdo 2">
            <a:extLst>
              <a:ext uri="{FF2B5EF4-FFF2-40B4-BE49-F238E27FC236}">
                <a16:creationId xmlns:a16="http://schemas.microsoft.com/office/drawing/2014/main" id="{C31D67C7-A54E-6C77-823A-38164AEC435A}"/>
              </a:ext>
            </a:extLst>
          </p:cNvPr>
          <p:cNvSpPr>
            <a:spLocks noGrp="1"/>
          </p:cNvSpPr>
          <p:nvPr>
            <p:ph idx="1"/>
          </p:nvPr>
        </p:nvSpPr>
        <p:spPr/>
        <p:txBody>
          <a:bodyPr>
            <a:normAutofit/>
          </a:bodyPr>
          <a:lstStyle/>
          <a:p>
            <a:pPr marL="0" indent="0">
              <a:buNone/>
            </a:pPr>
            <a:endParaRPr lang="pt-BR" sz="2000" b="1" dirty="0">
              <a:effectLst/>
              <a:ea typeface="Calibri" panose="020F0502020204030204" pitchFamily="34" charset="0"/>
              <a:cs typeface="Times New Roman" panose="02020603050405020304" pitchFamily="18" charset="0"/>
            </a:endParaRP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05017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8002" y="781446"/>
            <a:ext cx="8683275" cy="5307318"/>
          </a:xfrm>
          <a:prstGeom prst="rect">
            <a:avLst/>
          </a:prstGeom>
        </p:spPr>
      </p:pic>
    </p:spTree>
    <p:extLst>
      <p:ext uri="{BB962C8B-B14F-4D97-AF65-F5344CB8AC3E}">
        <p14:creationId xmlns:p14="http://schemas.microsoft.com/office/powerpoint/2010/main" val="32652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2829" y="2311906"/>
            <a:ext cx="8036623" cy="1813670"/>
          </a:xfrm>
          <a:prstGeom prst="rect">
            <a:avLst/>
          </a:prstGeom>
        </p:spPr>
      </p:pic>
    </p:spTree>
    <p:extLst>
      <p:ext uri="{BB962C8B-B14F-4D97-AF65-F5344CB8AC3E}">
        <p14:creationId xmlns:p14="http://schemas.microsoft.com/office/powerpoint/2010/main" val="109372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1" y="1294679"/>
            <a:ext cx="9144000" cy="4301067"/>
          </a:xfrm>
          <a:prstGeom prst="rect">
            <a:avLst/>
          </a:prstGeom>
        </p:spPr>
      </p:pic>
    </p:spTree>
    <p:extLst>
      <p:ext uri="{BB962C8B-B14F-4D97-AF65-F5344CB8AC3E}">
        <p14:creationId xmlns:p14="http://schemas.microsoft.com/office/powerpoint/2010/main" val="715623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1124" y="1432650"/>
            <a:ext cx="8163621" cy="3836146"/>
          </a:xfrm>
          <a:prstGeom prst="rect">
            <a:avLst/>
          </a:prstGeom>
        </p:spPr>
      </p:pic>
    </p:spTree>
    <p:extLst>
      <p:ext uri="{BB962C8B-B14F-4D97-AF65-F5344CB8AC3E}">
        <p14:creationId xmlns:p14="http://schemas.microsoft.com/office/powerpoint/2010/main" val="56518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866900"/>
            <a:ext cx="9144000" cy="3103836"/>
          </a:xfrm>
          <a:prstGeom prst="rect">
            <a:avLst/>
          </a:prstGeom>
        </p:spPr>
      </p:pic>
    </p:spTree>
    <p:extLst>
      <p:ext uri="{BB962C8B-B14F-4D97-AF65-F5344CB8AC3E}">
        <p14:creationId xmlns:p14="http://schemas.microsoft.com/office/powerpoint/2010/main" val="371702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19500" y="673100"/>
            <a:ext cx="4940300" cy="5511800"/>
          </a:xfrm>
          <a:prstGeom prst="rect">
            <a:avLst/>
          </a:prstGeom>
        </p:spPr>
      </p:pic>
    </p:spTree>
    <p:extLst>
      <p:ext uri="{BB962C8B-B14F-4D97-AF65-F5344CB8AC3E}">
        <p14:creationId xmlns:p14="http://schemas.microsoft.com/office/powerpoint/2010/main" val="82866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7700" y="736600"/>
            <a:ext cx="8356600" cy="5372100"/>
          </a:xfrm>
          <a:prstGeom prst="rect">
            <a:avLst/>
          </a:prstGeom>
        </p:spPr>
      </p:pic>
    </p:spTree>
    <p:extLst>
      <p:ext uri="{BB962C8B-B14F-4D97-AF65-F5344CB8AC3E}">
        <p14:creationId xmlns:p14="http://schemas.microsoft.com/office/powerpoint/2010/main" val="204092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2438400"/>
            <a:ext cx="9144000" cy="1958554"/>
          </a:xfrm>
          <a:prstGeom prst="rect">
            <a:avLst/>
          </a:prstGeom>
        </p:spPr>
      </p:pic>
    </p:spTree>
    <p:extLst>
      <p:ext uri="{BB962C8B-B14F-4D97-AF65-F5344CB8AC3E}">
        <p14:creationId xmlns:p14="http://schemas.microsoft.com/office/powerpoint/2010/main" val="42717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2212" b="2212"/>
          <a:stretch>
            <a:fillRect/>
          </a:stretch>
        </p:blipFill>
        <p:spPr>
          <a:xfrm>
            <a:off x="1577931" y="608209"/>
            <a:ext cx="9090069" cy="4999188"/>
          </a:xfrm>
        </p:spPr>
      </p:pic>
    </p:spTree>
    <p:extLst>
      <p:ext uri="{BB962C8B-B14F-4D97-AF65-F5344CB8AC3E}">
        <p14:creationId xmlns:p14="http://schemas.microsoft.com/office/powerpoint/2010/main" val="119375858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4975" r="-44975"/>
          <a:stretch>
            <a:fillRect/>
          </a:stretch>
        </p:blipFill>
        <p:spPr>
          <a:xfrm>
            <a:off x="545646" y="687887"/>
            <a:ext cx="10636564" cy="5849701"/>
          </a:xfrm>
        </p:spPr>
      </p:pic>
    </p:spTree>
    <p:extLst>
      <p:ext uri="{BB962C8B-B14F-4D97-AF65-F5344CB8AC3E}">
        <p14:creationId xmlns:p14="http://schemas.microsoft.com/office/powerpoint/2010/main" val="147198684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3726" r="-43726"/>
          <a:stretch>
            <a:fillRect/>
          </a:stretch>
        </p:blipFill>
        <p:spPr>
          <a:xfrm>
            <a:off x="307561" y="332418"/>
            <a:ext cx="11107162" cy="6108511"/>
          </a:xfrm>
        </p:spPr>
      </p:pic>
    </p:spTree>
    <p:extLst>
      <p:ext uri="{BB962C8B-B14F-4D97-AF65-F5344CB8AC3E}">
        <p14:creationId xmlns:p14="http://schemas.microsoft.com/office/powerpoint/2010/main" val="1787438143"/>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71831" r="-71831"/>
          <a:stretch>
            <a:fillRect/>
          </a:stretch>
        </p:blipFill>
        <p:spPr>
          <a:xfrm>
            <a:off x="319202" y="333364"/>
            <a:ext cx="10533101" cy="5792800"/>
          </a:xfrm>
        </p:spPr>
      </p:pic>
    </p:spTree>
    <p:extLst>
      <p:ext uri="{BB962C8B-B14F-4D97-AF65-F5344CB8AC3E}">
        <p14:creationId xmlns:p14="http://schemas.microsoft.com/office/powerpoint/2010/main" val="22507281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75763" r="-75763"/>
          <a:stretch>
            <a:fillRect/>
          </a:stretch>
        </p:blipFill>
        <p:spPr>
          <a:xfrm>
            <a:off x="478478" y="408780"/>
            <a:ext cx="10395974" cy="5717385"/>
          </a:xfrm>
        </p:spPr>
      </p:pic>
    </p:spTree>
    <p:extLst>
      <p:ext uri="{BB962C8B-B14F-4D97-AF65-F5344CB8AC3E}">
        <p14:creationId xmlns:p14="http://schemas.microsoft.com/office/powerpoint/2010/main" val="177819097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58607" r="-58607"/>
          <a:stretch>
            <a:fillRect/>
          </a:stretch>
        </p:blipFill>
        <p:spPr>
          <a:xfrm>
            <a:off x="292656" y="306585"/>
            <a:ext cx="10581794" cy="5819579"/>
          </a:xfrm>
        </p:spPr>
      </p:pic>
    </p:spTree>
    <p:extLst>
      <p:ext uri="{BB962C8B-B14F-4D97-AF65-F5344CB8AC3E}">
        <p14:creationId xmlns:p14="http://schemas.microsoft.com/office/powerpoint/2010/main" val="67749016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6297" b="-16297"/>
          <a:stretch>
            <a:fillRect/>
          </a:stretch>
        </p:blipFill>
        <p:spPr>
          <a:xfrm>
            <a:off x="1524001" y="894425"/>
            <a:ext cx="9090069" cy="4999188"/>
          </a:xfrm>
        </p:spPr>
      </p:pic>
    </p:spTree>
    <p:extLst>
      <p:ext uri="{BB962C8B-B14F-4D97-AF65-F5344CB8AC3E}">
        <p14:creationId xmlns:p14="http://schemas.microsoft.com/office/powerpoint/2010/main" val="2532978326"/>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rcRect t="-11735" b="-11735"/>
          <a:stretch>
            <a:fillRect/>
          </a:stretch>
        </p:blipFill>
        <p:spPr>
          <a:xfrm>
            <a:off x="1524000" y="393549"/>
            <a:ext cx="8947260" cy="4920649"/>
          </a:xfrm>
        </p:spPr>
      </p:pic>
    </p:spTree>
    <p:extLst>
      <p:ext uri="{BB962C8B-B14F-4D97-AF65-F5344CB8AC3E}">
        <p14:creationId xmlns:p14="http://schemas.microsoft.com/office/powerpoint/2010/main" val="2750063697"/>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2000" y="381000"/>
            <a:ext cx="8128000" cy="6096000"/>
          </a:xfrm>
          <a:prstGeom prst="rect">
            <a:avLst/>
          </a:prstGeom>
        </p:spPr>
      </p:pic>
    </p:spTree>
    <p:extLst>
      <p:ext uri="{BB962C8B-B14F-4D97-AF65-F5344CB8AC3E}">
        <p14:creationId xmlns:p14="http://schemas.microsoft.com/office/powerpoint/2010/main" val="191446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0800000">
            <a:off x="1824624" y="269598"/>
            <a:ext cx="8486948" cy="6365211"/>
          </a:xfrm>
          <a:prstGeom prst="rect">
            <a:avLst/>
          </a:prstGeom>
        </p:spPr>
      </p:pic>
    </p:spTree>
    <p:extLst>
      <p:ext uri="{BB962C8B-B14F-4D97-AF65-F5344CB8AC3E}">
        <p14:creationId xmlns:p14="http://schemas.microsoft.com/office/powerpoint/2010/main" val="383437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Grupo de pessoas lado a lado&#10;&#10;Descrição gerada automaticamente">
            <a:extLst>
              <a:ext uri="{FF2B5EF4-FFF2-40B4-BE49-F238E27FC236}">
                <a16:creationId xmlns:a16="http://schemas.microsoft.com/office/drawing/2014/main" id="{91909245-42CF-CE38-F429-6210FD114FB0}"/>
              </a:ext>
            </a:extLst>
          </p:cNvPr>
          <p:cNvPicPr>
            <a:picLocks noChangeAspect="1"/>
          </p:cNvPicPr>
          <p:nvPr/>
        </p:nvPicPr>
        <p:blipFill>
          <a:blip r:embed="rId2"/>
          <a:stretch>
            <a:fillRect/>
          </a:stretch>
        </p:blipFill>
        <p:spPr>
          <a:xfrm>
            <a:off x="1671763" y="783771"/>
            <a:ext cx="7772400" cy="5085529"/>
          </a:xfrm>
          <a:prstGeom prst="rect">
            <a:avLst/>
          </a:prstGeom>
        </p:spPr>
      </p:pic>
    </p:spTree>
    <p:extLst>
      <p:ext uri="{BB962C8B-B14F-4D97-AF65-F5344CB8AC3E}">
        <p14:creationId xmlns:p14="http://schemas.microsoft.com/office/powerpoint/2010/main" val="2472156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1573B-048F-47EB-97C6-500DC567229D}"/>
              </a:ext>
            </a:extLst>
          </p:cNvPr>
          <p:cNvSpPr>
            <a:spLocks noGrp="1"/>
          </p:cNvSpPr>
          <p:nvPr>
            <p:ph type="title"/>
          </p:nvPr>
        </p:nvSpPr>
        <p:spPr>
          <a:xfrm>
            <a:off x="767443" y="111351"/>
            <a:ext cx="10515600" cy="1325563"/>
          </a:xfrm>
        </p:spPr>
        <p:txBody>
          <a:bodyPr/>
          <a:lstStyle/>
          <a:p>
            <a:r>
              <a:rPr lang="pt-BR" b="1" dirty="0"/>
              <a:t>palavras não significam coisas</a:t>
            </a:r>
            <a:br>
              <a:rPr lang="pt-BR" b="1" dirty="0"/>
            </a:br>
            <a:r>
              <a:rPr lang="pt-BR" sz="1800" dirty="0"/>
              <a:t>Clara Browne, </a:t>
            </a:r>
            <a:r>
              <a:rPr lang="pt-BR" sz="1400" b="1" dirty="0">
                <a:hlinkClick r:id="rId2"/>
              </a:rPr>
              <a:t>intern3t!!!11</a:t>
            </a:r>
            <a:br>
              <a:rPr lang="pt-BR" sz="1100" b="1" dirty="0"/>
            </a:br>
            <a:endParaRPr lang="pt-BR" sz="1800" dirty="0"/>
          </a:p>
        </p:txBody>
      </p:sp>
      <p:sp>
        <p:nvSpPr>
          <p:cNvPr id="3" name="Espaço Reservado para Conteúdo 2">
            <a:extLst>
              <a:ext uri="{FF2B5EF4-FFF2-40B4-BE49-F238E27FC236}">
                <a16:creationId xmlns:a16="http://schemas.microsoft.com/office/drawing/2014/main" id="{E82ACD8F-304F-8865-0D99-350E653D9E2D}"/>
              </a:ext>
            </a:extLst>
          </p:cNvPr>
          <p:cNvSpPr>
            <a:spLocks noGrp="1"/>
          </p:cNvSpPr>
          <p:nvPr>
            <p:ph idx="1"/>
          </p:nvPr>
        </p:nvSpPr>
        <p:spPr>
          <a:xfrm>
            <a:off x="696686" y="1436914"/>
            <a:ext cx="10515600" cy="5309735"/>
          </a:xfrm>
        </p:spPr>
        <p:txBody>
          <a:bodyPr>
            <a:normAutofit fontScale="25000" lnSpcReduction="20000"/>
          </a:bodyPr>
          <a:lstStyle/>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 além dos problemas já mencionados, da falta de ética e de que a ia permite a produção em massa de uma coisa que a gente não precisa ter em mais massa do que a gente já tem, a ia apaga o processo histórico, social e político de escolha de palavras. </a:t>
            </a:r>
            <a:r>
              <a:rPr lang="pt-BR" sz="6400" i="1" dirty="0">
                <a:latin typeface="Verdana" panose="020B0604030504040204" pitchFamily="34" charset="0"/>
                <a:ea typeface="Verdana" panose="020B0604030504040204" pitchFamily="34" charset="0"/>
                <a:cs typeface="Verdana" panose="020B0604030504040204" pitchFamily="34" charset="0"/>
              </a:rPr>
              <a:t>a ia apaga a situação</a:t>
            </a:r>
            <a:r>
              <a:rPr lang="pt-BR" sz="64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ia é um programa numa máquina. isso quer dizer que não existe e nunca vai existir inteligência, por mais que o nome aponte pro oposto. a ia depende completamente da regra feita pra que ela funcione e dos dados inseridos nela. isso significa que se ninguém conta quais são as balizas de cada signo, a ia pode intercambiar livremente. pra ia, não importa exatamente qual a palavra que foi usada, porque ela não tem capacidade interpretativa de história, sociologia, política ou literatura. uma ia não consegue criar uma nova metáfora porque ela não tem conhecimento dos limites da linguagem. tudo que ela consegue é reproduzir metáforas que já foram usadas muitas vezes, aquilo que não interessa na literatura. mas a gente não precisa e nem deve ficar na literatura. uma ia não consegue diferenciar sinônimos. tudo que ela sabe é identificar o padrão de junção de palavras.</a:t>
            </a:r>
          </a:p>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a ia tem a mesma lógica de um grande capitalista porque ela foi criada e é programada por eles. pra ela, vale o acúmulo. quanto mais gente usando as mesmas estruturas, as mesmas frases, a mesma sequência de palavras, mais a máquina vai reproduzir isso. só que não é de quantidade de reprodução que a linguagem é feita. não é assim que atribuímos significados para nossos significantes. como a gente já estabeleceu, a gente </a:t>
            </a:r>
            <a:r>
              <a:rPr lang="pt-BR" sz="6400" i="1" dirty="0">
                <a:latin typeface="Verdana" panose="020B0604030504040204" pitchFamily="34" charset="0"/>
                <a:ea typeface="Verdana" panose="020B0604030504040204" pitchFamily="34" charset="0"/>
                <a:cs typeface="Verdana" panose="020B0604030504040204" pitchFamily="34" charset="0"/>
              </a:rPr>
              <a:t>precisa</a:t>
            </a:r>
            <a:r>
              <a:rPr lang="pt-BR" sz="6400" dirty="0">
                <a:latin typeface="Verdana" panose="020B0604030504040204" pitchFamily="34" charset="0"/>
                <a:ea typeface="Verdana" panose="020B0604030504040204" pitchFamily="34" charset="0"/>
                <a:cs typeface="Verdana" panose="020B0604030504040204" pitchFamily="34" charset="0"/>
              </a:rPr>
              <a:t> da situação. a gente </a:t>
            </a:r>
            <a:r>
              <a:rPr lang="pt-BR" sz="6400" i="1" dirty="0">
                <a:latin typeface="Verdana" panose="020B0604030504040204" pitchFamily="34" charset="0"/>
                <a:ea typeface="Verdana" panose="020B0604030504040204" pitchFamily="34" charset="0"/>
                <a:cs typeface="Verdana" panose="020B0604030504040204" pitchFamily="34" charset="0"/>
              </a:rPr>
              <a:t>precisa</a:t>
            </a:r>
            <a:r>
              <a:rPr lang="pt-BR" sz="6400" dirty="0">
                <a:latin typeface="Verdana" panose="020B0604030504040204" pitchFamily="34" charset="0"/>
                <a:ea typeface="Verdana" panose="020B0604030504040204" pitchFamily="34" charset="0"/>
                <a:cs typeface="Verdana" panose="020B0604030504040204" pitchFamily="34" charset="0"/>
              </a:rPr>
              <a:t> saber quem, como, onde, quando. mas o trabalho da ia é exatamente apagar tudo isso, ela cria uma média. e a linguagem não é feita de médias.</a:t>
            </a:r>
          </a:p>
          <a:p>
            <a:pPr marL="0" indent="0" algn="just">
              <a:buNone/>
            </a:pPr>
            <a:r>
              <a:rPr lang="pt-BR" sz="6400" dirty="0">
                <a:latin typeface="Verdana" panose="020B0604030504040204" pitchFamily="34" charset="0"/>
                <a:ea typeface="Verdana" panose="020B0604030504040204" pitchFamily="34" charset="0"/>
                <a:cs typeface="Verdana" panose="020B0604030504040204" pitchFamily="34" charset="0"/>
              </a:rPr>
              <a:t>[...]</a:t>
            </a:r>
          </a:p>
          <a:p>
            <a:endParaRPr lang="pt-BR" dirty="0"/>
          </a:p>
        </p:txBody>
      </p:sp>
    </p:spTree>
    <p:extLst>
      <p:ext uri="{BB962C8B-B14F-4D97-AF65-F5344CB8AC3E}">
        <p14:creationId xmlns:p14="http://schemas.microsoft.com/office/powerpoint/2010/main" val="221482173"/>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9103</TotalTime>
  <Words>1130</Words>
  <Application>Microsoft Macintosh PowerPoint</Application>
  <PresentationFormat>Widescreen</PresentationFormat>
  <Paragraphs>64</Paragraphs>
  <Slides>34</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34</vt:i4>
      </vt:variant>
    </vt:vector>
  </HeadingPairs>
  <TitlesOfParts>
    <vt:vector size="42" baseType="lpstr">
      <vt:lpstr>Abadi MT Condensed Light</vt:lpstr>
      <vt:lpstr>Aptos</vt:lpstr>
      <vt:lpstr>Arial</vt:lpstr>
      <vt:lpstr>Calibri</vt:lpstr>
      <vt:lpstr>Century Gothic</vt:lpstr>
      <vt:lpstr>Times New Roman</vt:lpstr>
      <vt:lpstr>Verdana</vt:lpstr>
      <vt:lpstr>ShapesVTI</vt:lpstr>
      <vt:lpstr>    A digitalidade e seus dispositivos;  a subjetividade e suas disposições</vt:lpstr>
      <vt:lpstr>Apresentação do PowerPoint</vt:lpstr>
      <vt:lpstr>vinculações institucionais</vt:lpstr>
      <vt:lpstr>perspectiva discursiva: produção dos sentidos</vt:lpstr>
      <vt:lpstr>quadro das posições-sujeito: disposições </vt:lpstr>
      <vt:lpstr>dispositivos</vt:lpstr>
      <vt:lpstr>Apresentação do PowerPoint</vt:lpstr>
      <vt:lpstr>Apresentação do PowerPoint</vt:lpstr>
      <vt:lpstr>Apresentação do PowerPoint</vt:lpstr>
      <vt:lpstr>“Se me prenderem, eu passo a Juliette [Freire] em seguidores! A publi [postagens patrocinadas] vai ficar mais cara, vou comprar uma Ferrari e uma casa maior. Vou lançar filme, documentário, vocês que sabem… kkkk”</vt:lpstr>
      <vt:lpstr>Apresentação do PowerPoint</vt:lpstr>
      <vt:lpstr>Milton Santos</vt:lpstr>
      <vt:lpstr>Régis Debray</vt:lpstr>
      <vt:lpstr>Cibercultura e cultura digital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palavras não significam coisas Clara Browne, intern3t!!!11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digitalidade e seus dispositivos;  a subjetividade e suas disposições</dc:title>
  <dc:creator>Luciana Salazar Salgado</dc:creator>
  <cp:lastModifiedBy>Luciana Salazar Salgado</cp:lastModifiedBy>
  <cp:revision>17</cp:revision>
  <dcterms:created xsi:type="dcterms:W3CDTF">2024-05-09T20:08:36Z</dcterms:created>
  <dcterms:modified xsi:type="dcterms:W3CDTF">2024-06-26T22:13:48Z</dcterms:modified>
</cp:coreProperties>
</file>