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74" r:id="rId3"/>
    <p:sldId id="284" r:id="rId4"/>
    <p:sldId id="276" r:id="rId5"/>
    <p:sldId id="286" r:id="rId6"/>
    <p:sldId id="287" r:id="rId7"/>
    <p:sldId id="288" r:id="rId8"/>
    <p:sldId id="289" r:id="rId9"/>
    <p:sldId id="290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577"/>
  </p:normalViewPr>
  <p:slideViewPr>
    <p:cSldViewPr snapToGrid="0" snapToObjects="1">
      <p:cViewPr varScale="1">
        <p:scale>
          <a:sx n="116" d="100"/>
          <a:sy n="116" d="100"/>
        </p:scale>
        <p:origin x="15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25471-1E31-0F43-8E50-9595B46F2FB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E8CD4-7675-B249-BBAA-38CF01F431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70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E8CD4-7675-B249-BBAA-38CF01F431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2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19D53-E2FF-9546-962D-CBD4B67D53DE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66977-6D26-4544-B50A-A05FDBAD0A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0861"/>
          </a:xfrm>
        </p:spPr>
        <p:txBody>
          <a:bodyPr>
            <a:normAutofit fontScale="90000"/>
          </a:bodyPr>
          <a:lstStyle/>
          <a:p>
            <a:r>
              <a:rPr lang="en-US" cap="small" dirty="0" err="1"/>
              <a:t>Discurso</a:t>
            </a:r>
            <a:r>
              <a:rPr lang="en-US" cap="small" dirty="0"/>
              <a:t> </a:t>
            </a:r>
            <a:r>
              <a:rPr lang="en-US" cap="small" dirty="0" err="1"/>
              <a:t>Literário</a:t>
            </a:r>
            <a:br>
              <a:rPr lang="pt-BR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1286"/>
            <a:ext cx="6400800" cy="1251857"/>
          </a:xfrm>
        </p:spPr>
        <p:txBody>
          <a:bodyPr/>
          <a:lstStyle/>
          <a:p>
            <a:r>
              <a:rPr lang="en-US" dirty="0"/>
              <a:t>um regime </a:t>
            </a:r>
            <a:r>
              <a:rPr lang="en-US" dirty="0" err="1"/>
              <a:t>constituinte</a:t>
            </a:r>
            <a:endParaRPr lang="en-US" dirty="0"/>
          </a:p>
          <a:p>
            <a:r>
              <a:rPr lang="en-US" dirty="0" err="1"/>
              <a:t>mídiuns</a:t>
            </a:r>
            <a:r>
              <a:rPr lang="en-US" dirty="0"/>
              <a:t> + </a:t>
            </a:r>
            <a:r>
              <a:rPr lang="en-US" dirty="0" err="1"/>
              <a:t>paratopia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52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778503"/>
            <a:ext cx="8464097" cy="5625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 err="1">
                <a:solidFill>
                  <a:srgbClr val="FFFF00"/>
                </a:solidFill>
              </a:rPr>
              <a:t>para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além</a:t>
            </a:r>
            <a:r>
              <a:rPr lang="en-US" sz="2000" dirty="0">
                <a:solidFill>
                  <a:srgbClr val="FFFF00"/>
                </a:solidFill>
              </a:rPr>
              <a:t> da </a:t>
            </a:r>
            <a:r>
              <a:rPr lang="en-US" sz="2000" dirty="0" err="1">
                <a:solidFill>
                  <a:srgbClr val="FFFF00"/>
                </a:solidFill>
              </a:rPr>
              <a:t>filologia</a:t>
            </a:r>
            <a:r>
              <a:rPr lang="en-US" sz="2000" dirty="0">
                <a:solidFill>
                  <a:srgbClr val="FFFF00"/>
                </a:solidFill>
              </a:rPr>
              <a:t>…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600" dirty="0"/>
              <a:t> </a:t>
            </a:r>
            <a:r>
              <a:rPr lang="en-US" sz="2600" dirty="0" err="1"/>
              <a:t>estabelecimento</a:t>
            </a:r>
            <a:r>
              <a:rPr lang="en-US" sz="2600" dirty="0"/>
              <a:t> do </a:t>
            </a:r>
            <a:r>
              <a:rPr lang="en-US" sz="2600" dirty="0" err="1"/>
              <a:t>texto</a:t>
            </a:r>
            <a:endParaRPr lang="en-US" sz="2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600" dirty="0"/>
              <a:t> </a:t>
            </a:r>
            <a:r>
              <a:rPr lang="en-US" sz="2600" dirty="0" err="1"/>
              <a:t>restituição</a:t>
            </a:r>
            <a:r>
              <a:rPr lang="en-US" sz="2600" dirty="0"/>
              <a:t> de </a:t>
            </a:r>
            <a:r>
              <a:rPr lang="en-US" sz="2600" dirty="0" err="1"/>
              <a:t>uma</a:t>
            </a:r>
            <a:r>
              <a:rPr lang="en-US" sz="2600" dirty="0"/>
              <a:t> </a:t>
            </a:r>
            <a:r>
              <a:rPr lang="en-US" sz="2600" dirty="0" err="1"/>
              <a:t>realidade</a:t>
            </a:r>
            <a:r>
              <a:rPr lang="en-US" sz="2600" dirty="0"/>
              <a:t>                   [ORIGEM]</a:t>
            </a:r>
          </a:p>
          <a:p>
            <a:pPr>
              <a:buFontTx/>
              <a:buChar char="-"/>
            </a:pPr>
            <a:endParaRPr lang="en-US" sz="2600" dirty="0"/>
          </a:p>
          <a:p>
            <a:pPr>
              <a:spcAft>
                <a:spcPts val="600"/>
              </a:spcAft>
            </a:pPr>
            <a:r>
              <a:rPr lang="en-US" sz="2000" dirty="0" err="1">
                <a:solidFill>
                  <a:srgbClr val="FFFF00"/>
                </a:solidFill>
              </a:rPr>
              <a:t>estruturalismo</a:t>
            </a:r>
            <a:r>
              <a:rPr lang="en-US" sz="2000" dirty="0">
                <a:solidFill>
                  <a:srgbClr val="FFFF00"/>
                </a:solidFill>
              </a:rPr>
              <a:t> e nova </a:t>
            </a:r>
            <a:r>
              <a:rPr lang="en-US" sz="2000" dirty="0" err="1">
                <a:solidFill>
                  <a:srgbClr val="FFFF00"/>
                </a:solidFill>
              </a:rPr>
              <a:t>crítica</a:t>
            </a:r>
            <a:endParaRPr lang="en-US" sz="2000" dirty="0">
              <a:solidFill>
                <a:srgbClr val="FFFF00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2600" dirty="0"/>
              <a:t> </a:t>
            </a:r>
            <a:r>
              <a:rPr lang="en-US" sz="2600" dirty="0" err="1"/>
              <a:t>língua</a:t>
            </a:r>
            <a:r>
              <a:rPr lang="en-US" sz="2600" dirty="0"/>
              <a:t>  x  </a:t>
            </a:r>
            <a:r>
              <a:rPr lang="en-US" sz="2600" dirty="0" err="1"/>
              <a:t>história</a:t>
            </a:r>
            <a:endParaRPr lang="en-US" sz="2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600" dirty="0"/>
              <a:t> </a:t>
            </a:r>
            <a:r>
              <a:rPr lang="en-US" sz="2600" dirty="0" err="1"/>
              <a:t>ideologia</a:t>
            </a:r>
            <a:r>
              <a:rPr lang="en-US" sz="2600" dirty="0"/>
              <a:t>                                              [DETERMINAÇÃO]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600" dirty="0"/>
              <a:t>                                 </a:t>
            </a:r>
            <a:endParaRPr lang="en-US" sz="2400" dirty="0"/>
          </a:p>
          <a:p>
            <a:r>
              <a:rPr lang="en-US" sz="2000" dirty="0" err="1">
                <a:solidFill>
                  <a:srgbClr val="FFFF00"/>
                </a:solidFill>
              </a:rPr>
              <a:t>emergência</a:t>
            </a:r>
            <a:r>
              <a:rPr lang="en-US" sz="2000" dirty="0">
                <a:solidFill>
                  <a:srgbClr val="FFFF00"/>
                </a:solidFill>
              </a:rPr>
              <a:t> do </a:t>
            </a:r>
            <a:r>
              <a:rPr lang="en-US" sz="2000" dirty="0" err="1">
                <a:solidFill>
                  <a:srgbClr val="FFFF00"/>
                </a:solidFill>
              </a:rPr>
              <a:t>discurso</a:t>
            </a:r>
            <a:endParaRPr lang="en-US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err="1"/>
              <a:t>múltiplas</a:t>
            </a:r>
            <a:r>
              <a:rPr lang="en-US" sz="2600" dirty="0"/>
              <a:t> </a:t>
            </a:r>
            <a:r>
              <a:rPr lang="en-US" sz="2600" dirty="0" err="1"/>
              <a:t>leituras</a:t>
            </a:r>
            <a:r>
              <a:rPr lang="en-US" sz="2600" dirty="0"/>
              <a:t> </a:t>
            </a:r>
            <a:r>
              <a:rPr lang="en-US" sz="2600" dirty="0" err="1"/>
              <a:t>que</a:t>
            </a:r>
            <a:r>
              <a:rPr lang="en-US" sz="2600" dirty="0"/>
              <a:t> </a:t>
            </a:r>
            <a:r>
              <a:rPr lang="en-US" sz="2600" dirty="0" err="1"/>
              <a:t>uma</a:t>
            </a:r>
            <a:r>
              <a:rPr lang="en-US" sz="2600" dirty="0"/>
              <a:t> </a:t>
            </a:r>
            <a:r>
              <a:rPr lang="en-US" sz="2600" dirty="0" err="1"/>
              <a:t>obra</a:t>
            </a:r>
            <a:r>
              <a:rPr lang="en-US" sz="2600" dirty="0"/>
              <a:t> </a:t>
            </a:r>
            <a:r>
              <a:rPr lang="en-US" sz="2600" dirty="0" err="1"/>
              <a:t>autoriza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err="1"/>
              <a:t>conforme</a:t>
            </a:r>
            <a:r>
              <a:rPr lang="en-US" sz="2600" dirty="0"/>
              <a:t> </a:t>
            </a:r>
            <a:r>
              <a:rPr lang="en-US" sz="2600" dirty="0" err="1"/>
              <a:t>condicionantes</a:t>
            </a:r>
            <a:r>
              <a:rPr lang="en-US" sz="2600" dirty="0"/>
              <a:t>                          [SISTEMA]</a:t>
            </a:r>
          </a:p>
        </p:txBody>
      </p:sp>
    </p:spTree>
    <p:extLst>
      <p:ext uri="{BB962C8B-B14F-4D97-AF65-F5344CB8AC3E}">
        <p14:creationId xmlns:p14="http://schemas.microsoft.com/office/powerpoint/2010/main" val="269252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discursos</a:t>
            </a:r>
            <a:r>
              <a:rPr lang="en-US" dirty="0"/>
              <a:t> </a:t>
            </a:r>
            <a:r>
              <a:rPr lang="en-US" dirty="0" err="1"/>
              <a:t>constituintes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2"/>
              <a:buChar char="²"/>
            </a:pPr>
            <a:r>
              <a:rPr lang="en-US" sz="2800" dirty="0"/>
              <a:t> </a:t>
            </a:r>
            <a:r>
              <a:rPr lang="en-US" sz="2800" dirty="0" err="1"/>
              <a:t>textos</a:t>
            </a:r>
            <a:r>
              <a:rPr lang="en-US" sz="2800" dirty="0"/>
              <a:t> “</a:t>
            </a:r>
            <a:r>
              <a:rPr lang="en-US" sz="2800" dirty="0" err="1"/>
              <a:t>xamânicos</a:t>
            </a:r>
            <a:r>
              <a:rPr lang="en-US" sz="2800" dirty="0"/>
              <a:t>”</a:t>
            </a:r>
          </a:p>
          <a:p>
            <a:pPr marL="0" indent="0">
              <a:buNone/>
            </a:pPr>
            <a:endParaRPr lang="en-US" sz="2800" dirty="0"/>
          </a:p>
          <a:p>
            <a:pPr lvl="1">
              <a:spcAft>
                <a:spcPts val="600"/>
              </a:spcAft>
              <a:buFont typeface="Wingdings" charset="2"/>
              <a:buChar char="v"/>
            </a:pPr>
            <a:r>
              <a:rPr lang="en-US" sz="2400" dirty="0" err="1">
                <a:solidFill>
                  <a:srgbClr val="FFFF00"/>
                </a:solidFill>
              </a:rPr>
              <a:t>fontes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supremas</a:t>
            </a:r>
            <a:r>
              <a:rPr lang="en-US" sz="2400" dirty="0">
                <a:solidFill>
                  <a:srgbClr val="FFFF00"/>
                </a:solidFill>
              </a:rPr>
              <a:t> – </a:t>
            </a:r>
            <a:r>
              <a:rPr lang="en-US" sz="2400" dirty="0" err="1">
                <a:solidFill>
                  <a:srgbClr val="FFFF00"/>
                </a:solidFill>
              </a:rPr>
              <a:t>Razão</a:t>
            </a:r>
            <a:r>
              <a:rPr lang="en-US" sz="2400" dirty="0">
                <a:solidFill>
                  <a:srgbClr val="FFFF00"/>
                </a:solidFill>
              </a:rPr>
              <a:t>/Deus/</a:t>
            </a:r>
            <a:r>
              <a:rPr lang="en-US" sz="2400" dirty="0" err="1">
                <a:solidFill>
                  <a:srgbClr val="FFFF00"/>
                </a:solidFill>
              </a:rPr>
              <a:t>Ciência</a:t>
            </a:r>
            <a:r>
              <a:rPr lang="en-US" sz="2400" dirty="0">
                <a:solidFill>
                  <a:srgbClr val="FFFF00"/>
                </a:solidFill>
              </a:rPr>
              <a:t>/Arte</a:t>
            </a:r>
          </a:p>
          <a:p>
            <a:pPr lvl="1">
              <a:spcAft>
                <a:spcPts val="600"/>
              </a:spcAft>
              <a:buFont typeface="Wingdings" charset="2"/>
              <a:buChar char="v"/>
            </a:pPr>
            <a:r>
              <a:rPr lang="en-US" sz="2300" i="1" dirty="0" err="1">
                <a:solidFill>
                  <a:srgbClr val="FFFFFF"/>
                </a:solidFill>
              </a:rPr>
              <a:t>arqueion</a:t>
            </a:r>
            <a:r>
              <a:rPr lang="en-US" sz="2300" dirty="0">
                <a:solidFill>
                  <a:srgbClr val="FFFFFF"/>
                </a:solidFill>
              </a:rPr>
              <a:t> (</a:t>
            </a:r>
            <a:r>
              <a:rPr lang="en-US" sz="2300" dirty="0" err="1">
                <a:solidFill>
                  <a:srgbClr val="FFFFFF"/>
                </a:solidFill>
              </a:rPr>
              <a:t>fonte</a:t>
            </a:r>
            <a:r>
              <a:rPr lang="en-US" sz="2300" dirty="0">
                <a:solidFill>
                  <a:srgbClr val="FFFFFF"/>
                </a:solidFill>
              </a:rPr>
              <a:t> da </a:t>
            </a:r>
            <a:r>
              <a:rPr lang="en-US" sz="2300" dirty="0" err="1">
                <a:solidFill>
                  <a:srgbClr val="FFFFFF"/>
                </a:solidFill>
              </a:rPr>
              <a:t>autoridade</a:t>
            </a:r>
            <a:r>
              <a:rPr lang="en-US" sz="2300" dirty="0">
                <a:solidFill>
                  <a:srgbClr val="FFFFFF"/>
                </a:solidFill>
              </a:rPr>
              <a:t>/ </a:t>
            </a:r>
            <a:r>
              <a:rPr lang="en-US" sz="2300" dirty="0" err="1">
                <a:solidFill>
                  <a:srgbClr val="FFFFFF"/>
                </a:solidFill>
              </a:rPr>
              <a:t>locutores</a:t>
            </a:r>
            <a:r>
              <a:rPr lang="en-US" sz="2300" dirty="0">
                <a:solidFill>
                  <a:srgbClr val="FFFFFF"/>
                </a:solidFill>
              </a:rPr>
              <a:t> </a:t>
            </a:r>
            <a:r>
              <a:rPr lang="en-US" sz="2300" dirty="0" err="1">
                <a:solidFill>
                  <a:srgbClr val="FFFFFF"/>
                </a:solidFill>
              </a:rPr>
              <a:t>consagrados</a:t>
            </a:r>
            <a:r>
              <a:rPr lang="en-US" sz="2400" dirty="0">
                <a:solidFill>
                  <a:srgbClr val="FFFFFF"/>
                </a:solidFill>
              </a:rPr>
              <a:t>)</a:t>
            </a:r>
          </a:p>
          <a:p>
            <a:pPr lvl="1">
              <a:spcAft>
                <a:spcPts val="600"/>
              </a:spcAft>
              <a:buFont typeface="Wingdings" charset="2"/>
              <a:buChar char="v"/>
            </a:pPr>
            <a:r>
              <a:rPr lang="en-US" sz="2400" dirty="0" err="1">
                <a:solidFill>
                  <a:srgbClr val="FFFF00"/>
                </a:solidFill>
              </a:rPr>
              <a:t>comentadores</a:t>
            </a:r>
            <a:r>
              <a:rPr lang="en-US" sz="2400" dirty="0">
                <a:solidFill>
                  <a:srgbClr val="FFFF00"/>
                </a:solidFill>
              </a:rPr>
              <a:t>  </a:t>
            </a:r>
            <a:r>
              <a:rPr lang="en-US" sz="2400" dirty="0" err="1">
                <a:solidFill>
                  <a:srgbClr val="FFFF00"/>
                </a:solidFill>
              </a:rPr>
              <a:t>estão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aquém</a:t>
            </a:r>
            <a:r>
              <a:rPr lang="en-US" sz="2400" dirty="0">
                <a:solidFill>
                  <a:srgbClr val="FFFF00"/>
                </a:solidFill>
              </a:rPr>
              <a:t> e </a:t>
            </a:r>
            <a:r>
              <a:rPr lang="en-US" sz="2400" dirty="0" err="1">
                <a:solidFill>
                  <a:srgbClr val="FFFF00"/>
                </a:solidFill>
              </a:rPr>
              <a:t>além</a:t>
            </a:r>
            <a:endParaRPr lang="en-US" sz="2400" dirty="0">
              <a:solidFill>
                <a:srgbClr val="FFFF00"/>
              </a:solidFill>
            </a:endParaRPr>
          </a:p>
          <a:p>
            <a:pPr lvl="1">
              <a:spcAft>
                <a:spcPts val="600"/>
              </a:spcAft>
              <a:buFont typeface="Wingdings" charset="2"/>
              <a:buChar char="v"/>
            </a:pPr>
            <a:r>
              <a:rPr lang="en-US" sz="2400" dirty="0" err="1">
                <a:solidFill>
                  <a:srgbClr val="FFFFFF"/>
                </a:solidFill>
              </a:rPr>
              <a:t>arquitextos</a:t>
            </a:r>
            <a:r>
              <a:rPr lang="en-US" sz="2400" dirty="0">
                <a:solidFill>
                  <a:srgbClr val="FFFFFF"/>
                </a:solidFill>
              </a:rPr>
              <a:t>/</a:t>
            </a:r>
            <a:r>
              <a:rPr lang="en-US" sz="2400" dirty="0" err="1">
                <a:solidFill>
                  <a:srgbClr val="FFFFFF"/>
                </a:solidFill>
              </a:rPr>
              <a:t>cânone</a:t>
            </a:r>
            <a:r>
              <a:rPr lang="en-US" sz="2400" dirty="0">
                <a:solidFill>
                  <a:srgbClr val="FFFFFF"/>
                </a:solidFill>
              </a:rPr>
              <a:t> (</a:t>
            </a:r>
            <a:r>
              <a:rPr lang="en-US" sz="2400" dirty="0" err="1">
                <a:solidFill>
                  <a:srgbClr val="FFFFFF"/>
                </a:solidFill>
              </a:rPr>
              <a:t>obra</a:t>
            </a:r>
            <a:r>
              <a:rPr lang="en-US" sz="2400" dirty="0">
                <a:solidFill>
                  <a:srgbClr val="FFFFFF"/>
                </a:solidFill>
              </a:rPr>
              <a:t>-prima)</a:t>
            </a:r>
          </a:p>
          <a:p>
            <a:pPr lvl="1">
              <a:spcAft>
                <a:spcPts val="600"/>
              </a:spcAft>
              <a:buFont typeface="Wingdings" charset="2"/>
              <a:buChar char="v"/>
            </a:pPr>
            <a:r>
              <a:rPr lang="en-US" sz="2400" dirty="0">
                <a:solidFill>
                  <a:srgbClr val="FFFF00"/>
                </a:solidFill>
              </a:rPr>
              <a:t>o </a:t>
            </a:r>
            <a:r>
              <a:rPr lang="en-US" sz="2400" dirty="0" err="1">
                <a:solidFill>
                  <a:srgbClr val="FFFF00"/>
                </a:solidFill>
              </a:rPr>
              <a:t>véu</a:t>
            </a:r>
            <a:r>
              <a:rPr lang="en-US" sz="2400" dirty="0">
                <a:solidFill>
                  <a:srgbClr val="FFFF00"/>
                </a:solidFill>
              </a:rPr>
              <a:t> e o </a:t>
            </a:r>
            <a:r>
              <a:rPr lang="en-US" sz="2400" dirty="0" err="1">
                <a:solidFill>
                  <a:srgbClr val="FFFF00"/>
                </a:solidFill>
              </a:rPr>
              <a:t>não</a:t>
            </a:r>
            <a:r>
              <a:rPr lang="en-US" sz="2400" dirty="0">
                <a:solidFill>
                  <a:srgbClr val="FFFF00"/>
                </a:solidFill>
              </a:rPr>
              <a:t>-visto 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buFont typeface="Wingdings" charset="2"/>
              <a:buChar char="²"/>
            </a:pP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autoria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paratópica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611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rgbClr val="FFFFFF"/>
                </a:solidFill>
              </a:rPr>
              <a:t>“</a:t>
            </a:r>
            <a:r>
              <a:rPr lang="en-US" sz="3000" dirty="0" err="1">
                <a:solidFill>
                  <a:srgbClr val="FFFFFF"/>
                </a:solidFill>
              </a:rPr>
              <a:t>fala</a:t>
            </a:r>
            <a:r>
              <a:rPr lang="en-US" sz="3000" dirty="0">
                <a:solidFill>
                  <a:srgbClr val="FFFFFF"/>
                </a:solidFill>
              </a:rPr>
              <a:t> e </a:t>
            </a:r>
            <a:r>
              <a:rPr lang="en-US" sz="3000" dirty="0" err="1">
                <a:solidFill>
                  <a:srgbClr val="FFFFFF"/>
                </a:solidFill>
              </a:rPr>
              <a:t>direito</a:t>
            </a:r>
            <a:r>
              <a:rPr lang="en-US" sz="3000" dirty="0">
                <a:solidFill>
                  <a:srgbClr val="FFFFFF"/>
                </a:solidFill>
              </a:rPr>
              <a:t> a </a:t>
            </a:r>
            <a:r>
              <a:rPr lang="en-US" sz="3000" dirty="0" err="1">
                <a:solidFill>
                  <a:srgbClr val="FFFFFF"/>
                </a:solidFill>
              </a:rPr>
              <a:t>fala</a:t>
            </a:r>
            <a:r>
              <a:rPr lang="en-US" sz="3000" dirty="0">
                <a:solidFill>
                  <a:srgbClr val="FFFFFF"/>
                </a:solidFill>
              </a:rPr>
              <a:t> se </a:t>
            </a:r>
            <a:r>
              <a:rPr lang="en-US" sz="3000" dirty="0" err="1">
                <a:solidFill>
                  <a:srgbClr val="FFFFFF"/>
                </a:solidFill>
              </a:rPr>
              <a:t>entrelaçam</a:t>
            </a:r>
            <a:r>
              <a:rPr lang="en-US" sz="3000" dirty="0">
                <a:solidFill>
                  <a:srgbClr val="FFFFFF"/>
                </a:solidFill>
              </a:rPr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200" dirty="0">
                <a:latin typeface="Arial"/>
                <a:cs typeface="Arial"/>
              </a:rPr>
              <a:t>“</a:t>
            </a:r>
            <a:r>
              <a:rPr lang="en-US" sz="2200" dirty="0" err="1">
                <a:latin typeface="Arial"/>
                <a:cs typeface="Arial"/>
              </a:rPr>
              <a:t>Os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escritores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produzem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obras</a:t>
            </a:r>
            <a:r>
              <a:rPr lang="en-US" sz="2200" dirty="0">
                <a:latin typeface="Arial"/>
                <a:cs typeface="Arial"/>
              </a:rPr>
              <a:t>, mas </a:t>
            </a:r>
            <a:r>
              <a:rPr lang="en-US" sz="2200" dirty="0" err="1">
                <a:latin typeface="Arial"/>
                <a:cs typeface="Arial"/>
              </a:rPr>
              <a:t>escritores</a:t>
            </a:r>
            <a:r>
              <a:rPr lang="en-US" sz="2200" dirty="0">
                <a:latin typeface="Arial"/>
                <a:cs typeface="Arial"/>
              </a:rPr>
              <a:t> e </a:t>
            </a:r>
            <a:r>
              <a:rPr lang="en-US" sz="2200" dirty="0" err="1">
                <a:latin typeface="Arial"/>
                <a:cs typeface="Arial"/>
              </a:rPr>
              <a:t>obras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são</a:t>
            </a:r>
            <a:r>
              <a:rPr lang="en-US" sz="2200" dirty="0">
                <a:latin typeface="Arial"/>
                <a:cs typeface="Arial"/>
              </a:rPr>
              <a:t>, </a:t>
            </a:r>
            <a:r>
              <a:rPr lang="en-US" sz="2200" dirty="0" err="1">
                <a:latin typeface="Arial"/>
                <a:cs typeface="Arial"/>
              </a:rPr>
              <a:t>num</a:t>
            </a:r>
            <a:r>
              <a:rPr lang="en-US" sz="2200" dirty="0">
                <a:latin typeface="Arial"/>
                <a:cs typeface="Arial"/>
              </a:rPr>
              <a:t> dado </a:t>
            </a:r>
            <a:r>
              <a:rPr lang="en-US" sz="2200" dirty="0" err="1">
                <a:latin typeface="Arial"/>
                <a:cs typeface="Arial"/>
              </a:rPr>
              <a:t>sentido</a:t>
            </a:r>
            <a:r>
              <a:rPr lang="en-US" sz="2200" dirty="0">
                <a:latin typeface="Arial"/>
                <a:cs typeface="Arial"/>
              </a:rPr>
              <a:t>, </a:t>
            </a:r>
            <a:r>
              <a:rPr lang="en-US" sz="2200" dirty="0" err="1">
                <a:latin typeface="Arial"/>
                <a:cs typeface="Arial"/>
              </a:rPr>
              <a:t>produzidos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eles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mesmos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por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todo</a:t>
            </a:r>
            <a:r>
              <a:rPr lang="en-US" sz="2200" dirty="0">
                <a:latin typeface="Arial"/>
                <a:cs typeface="Arial"/>
              </a:rPr>
              <a:t> um</a:t>
            </a:r>
          </a:p>
          <a:p>
            <a:pPr marL="0" indent="0" algn="ctr">
              <a:buNone/>
            </a:pPr>
            <a:r>
              <a:rPr lang="en-US" sz="22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US" sz="2200" b="1" dirty="0" err="1">
                <a:solidFill>
                  <a:srgbClr val="FFFF00"/>
                </a:solidFill>
                <a:latin typeface="Arial"/>
                <a:cs typeface="Arial"/>
              </a:rPr>
              <a:t>complexo</a:t>
            </a:r>
            <a:r>
              <a:rPr lang="en-US" sz="2200" b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US" sz="2200" b="1" dirty="0" err="1">
                <a:solidFill>
                  <a:srgbClr val="FFFF00"/>
                </a:solidFill>
                <a:latin typeface="Arial"/>
                <a:cs typeface="Arial"/>
              </a:rPr>
              <a:t>institucional</a:t>
            </a:r>
            <a:r>
              <a:rPr lang="en-US" sz="2200" b="1" dirty="0">
                <a:solidFill>
                  <a:srgbClr val="FFFF00"/>
                </a:solidFill>
                <a:latin typeface="Arial"/>
                <a:cs typeface="Arial"/>
              </a:rPr>
              <a:t> de </a:t>
            </a:r>
            <a:r>
              <a:rPr lang="en-US" sz="2200" b="1" dirty="0" err="1">
                <a:solidFill>
                  <a:srgbClr val="FFFF00"/>
                </a:solidFill>
                <a:latin typeface="Arial"/>
                <a:cs typeface="Arial"/>
              </a:rPr>
              <a:t>práticas</a:t>
            </a:r>
            <a:r>
              <a:rPr lang="en-US" sz="2200" b="1" dirty="0">
                <a:latin typeface="Arial"/>
                <a:cs typeface="Arial"/>
              </a:rPr>
              <a:t>.</a:t>
            </a:r>
            <a:r>
              <a:rPr lang="en-US" sz="2200" dirty="0">
                <a:latin typeface="Arial"/>
                <a:cs typeface="Arial"/>
              </a:rPr>
              <a:t>”</a:t>
            </a:r>
          </a:p>
          <a:p>
            <a:pPr marL="0" indent="0" algn="ctr">
              <a:buNone/>
            </a:pPr>
            <a:endParaRPr lang="en-US" sz="2200" dirty="0">
              <a:latin typeface="Arial"/>
              <a:cs typeface="Arial"/>
            </a:endParaRPr>
          </a:p>
          <a:p>
            <a:pPr marL="0" indent="0" algn="ctr">
              <a:buNone/>
            </a:pPr>
            <a:endParaRPr lang="en-US" sz="2200" dirty="0">
              <a:latin typeface="Arial"/>
              <a:cs typeface="Arial"/>
            </a:endParaRPr>
          </a:p>
          <a:p>
            <a:pPr marL="0" indent="0" algn="ctr">
              <a:buNone/>
            </a:pPr>
            <a:endParaRPr lang="en-US" sz="2200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2400" dirty="0"/>
              <a:t>D. Maingueneau, </a:t>
            </a:r>
            <a:r>
              <a:rPr lang="en-US" sz="2400" dirty="0" err="1"/>
              <a:t>Discurso</a:t>
            </a:r>
            <a:r>
              <a:rPr lang="en-US" sz="2400" dirty="0"/>
              <a:t> </a:t>
            </a:r>
            <a:r>
              <a:rPr lang="en-US" sz="2400" dirty="0" err="1"/>
              <a:t>Literário</a:t>
            </a:r>
            <a:r>
              <a:rPr lang="en-US" sz="2400" dirty="0"/>
              <a:t>, p. 52</a:t>
            </a:r>
          </a:p>
          <a:p>
            <a:pPr marL="0" indent="0" algn="ctr">
              <a:buNone/>
            </a:pPr>
            <a:endParaRPr lang="en-US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3074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Bangla MN"/>
                <a:cs typeface="Bangla MN"/>
              </a:rPr>
              <a:t>I )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sz="2800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r>
              <a:rPr lang="en-US" sz="2800" dirty="0">
                <a:latin typeface="Bangla MN"/>
                <a:cs typeface="Bangla MN"/>
              </a:rPr>
              <a:t>II ) </a:t>
            </a:r>
            <a:r>
              <a:rPr lang="en-US" sz="2800" dirty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r>
              <a:rPr lang="en-US" sz="2800" dirty="0" err="1">
                <a:latin typeface="Bangla MN"/>
                <a:cs typeface="Bangla MN"/>
              </a:rPr>
              <a:t>IIi</a:t>
            </a:r>
            <a:r>
              <a:rPr lang="en-US" sz="2800" dirty="0">
                <a:latin typeface="Bangla MN"/>
                <a:cs typeface="Bangla MN"/>
              </a:rPr>
              <a:t> )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899980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Bangla MN"/>
                <a:cs typeface="Bangla MN"/>
              </a:rPr>
              <a:t>I )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sz="2800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mediadores</a:t>
            </a:r>
            <a:r>
              <a:rPr lang="en-US" sz="2400" dirty="0">
                <a:latin typeface="Bangla MN"/>
                <a:cs typeface="Bangla MN"/>
              </a:rPr>
              <a:t> –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editores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livreiros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intérpretes</a:t>
            </a:r>
            <a:r>
              <a:rPr lang="en-US" sz="2400" dirty="0">
                <a:latin typeface="Bangla MN"/>
                <a:cs typeface="Bangla MN"/>
              </a:rPr>
              <a:t> e </a:t>
            </a:r>
            <a:r>
              <a:rPr lang="en-US" sz="2400" dirty="0" err="1">
                <a:latin typeface="Bangla MN"/>
                <a:cs typeface="Bangla MN"/>
              </a:rPr>
              <a:t>avaliadores</a:t>
            </a:r>
            <a:r>
              <a:rPr lang="en-US" sz="2400" dirty="0">
                <a:latin typeface="Bangla MN"/>
                <a:cs typeface="Bangla MN"/>
              </a:rPr>
              <a:t> –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críticos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professores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cÂnones</a:t>
            </a:r>
            <a:r>
              <a:rPr lang="en-US" sz="2400" dirty="0">
                <a:latin typeface="Bangla MN"/>
                <a:cs typeface="Bangla MN"/>
              </a:rPr>
              <a:t> –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manuais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coleções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>
                <a:solidFill>
                  <a:srgbClr val="800000"/>
                </a:solidFill>
                <a:latin typeface="Bangla MN"/>
                <a:cs typeface="Bangla MN"/>
              </a:rPr>
              <a:t>listas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4994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Bangla MN"/>
                <a:cs typeface="Bangla MN"/>
              </a:rPr>
              <a:t>II ) </a:t>
            </a:r>
            <a:r>
              <a:rPr lang="en-US" sz="2800" dirty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conjuntura</a:t>
            </a:r>
            <a:r>
              <a:rPr lang="en-US" sz="2400" dirty="0">
                <a:latin typeface="Bangla MN"/>
                <a:cs typeface="Bangla MN"/>
              </a:rPr>
              <a:t>  (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equilíbrio</a:t>
            </a:r>
            <a:r>
              <a:rPr lang="en-US" sz="2400" dirty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400" dirty="0" err="1">
                <a:solidFill>
                  <a:srgbClr val="C4BD97"/>
                </a:solidFill>
                <a:latin typeface="Bangla MN"/>
                <a:cs typeface="Bangla MN"/>
              </a:rPr>
              <a:t>instável</a:t>
            </a:r>
            <a:r>
              <a:rPr lang="en-US" sz="2400" dirty="0">
                <a:latin typeface="Bangla MN"/>
                <a:cs typeface="Bangla MN"/>
              </a:rPr>
              <a:t>)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pPr>
              <a:spcAft>
                <a:spcPts val="1800"/>
              </a:spcAft>
            </a:pPr>
            <a:r>
              <a:rPr lang="en-US" sz="2400" dirty="0" err="1">
                <a:latin typeface="Bangla MN"/>
                <a:cs typeface="Bangla MN"/>
              </a:rPr>
              <a:t>posicionamentos</a:t>
            </a:r>
            <a:r>
              <a:rPr lang="en-US" sz="2400" dirty="0">
                <a:latin typeface="Bangla MN"/>
                <a:cs typeface="Bangla MN"/>
              </a:rPr>
              <a:t> </a:t>
            </a:r>
          </a:p>
          <a:p>
            <a:pPr lvl="2">
              <a:spcAft>
                <a:spcPts val="1800"/>
              </a:spcAft>
            </a:pPr>
            <a:r>
              <a:rPr lang="en-US" sz="2000" spc="150" dirty="0" err="1">
                <a:solidFill>
                  <a:srgbClr val="C4BD97"/>
                </a:solidFill>
                <a:latin typeface="Bangla MN"/>
                <a:cs typeface="Bangla MN"/>
              </a:rPr>
              <a:t>dominantes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z="2000" spc="150" dirty="0" err="1">
                <a:solidFill>
                  <a:srgbClr val="C4BD97"/>
                </a:solidFill>
                <a:latin typeface="Bangla MN"/>
                <a:cs typeface="Bangla MN"/>
              </a:rPr>
              <a:t>dominados</a:t>
            </a:r>
            <a:endParaRPr lang="en-US" sz="2000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600"/>
              </a:spcAft>
            </a:pPr>
            <a:r>
              <a:rPr lang="en-US" sz="2000" spc="150" dirty="0" err="1">
                <a:solidFill>
                  <a:srgbClr val="C4BD97"/>
                </a:solidFill>
                <a:latin typeface="Bangla MN"/>
                <a:cs typeface="Bangla MN"/>
              </a:rPr>
              <a:t>centrais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z="2000" spc="150" dirty="0" err="1">
                <a:solidFill>
                  <a:srgbClr val="C4BD97"/>
                </a:solidFill>
                <a:latin typeface="Bangla MN"/>
                <a:cs typeface="Bangla MN"/>
              </a:rPr>
              <a:t>periféricos</a:t>
            </a:r>
            <a:endParaRPr lang="en-US" sz="2000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160160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Bangla MN"/>
                <a:cs typeface="Bangla MN"/>
              </a:rPr>
              <a:t>III)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memória</a:t>
            </a:r>
            <a:r>
              <a:rPr lang="en-US" sz="2400" dirty="0">
                <a:latin typeface="Bangla MN"/>
                <a:cs typeface="Bangla MN"/>
              </a:rPr>
              <a:t> </a:t>
            </a:r>
            <a:r>
              <a:rPr lang="en-US" sz="2400" dirty="0" err="1">
                <a:latin typeface="Bangla MN"/>
                <a:cs typeface="Bangla MN"/>
              </a:rPr>
              <a:t>interna</a:t>
            </a:r>
            <a:r>
              <a:rPr lang="en-US" sz="2400" dirty="0">
                <a:latin typeface="Bangla MN"/>
                <a:cs typeface="Bangla MN"/>
              </a:rPr>
              <a:t> - </a:t>
            </a:r>
            <a:r>
              <a:rPr lang="en-US" sz="2400" dirty="0" err="1">
                <a:latin typeface="Bangla MN"/>
                <a:cs typeface="Bangla MN"/>
              </a:rPr>
              <a:t>filiações</a:t>
            </a:r>
            <a:endParaRPr lang="en-US" sz="2400" dirty="0">
              <a:latin typeface="Bangla MN"/>
              <a:cs typeface="Bangla MN"/>
            </a:endParaRPr>
          </a:p>
          <a:p>
            <a:endParaRPr lang="en-US" sz="2400" dirty="0">
              <a:latin typeface="Bangla MN"/>
              <a:cs typeface="Bangla MN"/>
            </a:endParaRPr>
          </a:p>
          <a:p>
            <a:pPr>
              <a:spcAft>
                <a:spcPts val="1200"/>
              </a:spcAft>
            </a:pPr>
            <a:r>
              <a:rPr lang="en-US" sz="2400" dirty="0" err="1">
                <a:latin typeface="Bangla MN"/>
                <a:cs typeface="Bangla MN"/>
              </a:rPr>
              <a:t>espaços</a:t>
            </a:r>
            <a:endParaRPr lang="en-US" sz="2400" dirty="0"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sz="2000" b="1" spc="150" dirty="0" err="1">
                <a:solidFill>
                  <a:srgbClr val="C4BD97"/>
                </a:solidFill>
                <a:latin typeface="Bangla MN"/>
                <a:cs typeface="Bangla MN"/>
              </a:rPr>
              <a:t>canônico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000" spc="150" dirty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  <a:sym typeface="Wingdings"/>
              </a:rPr>
              <a:t>  </a:t>
            </a:r>
            <a:r>
              <a:rPr lang="en-US" sz="2000" u="sng" spc="150" dirty="0" err="1">
                <a:solidFill>
                  <a:srgbClr val="C4BD97"/>
                </a:solidFill>
                <a:latin typeface="Bangla MN"/>
                <a:cs typeface="Bangla MN"/>
              </a:rPr>
              <a:t>associado</a:t>
            </a:r>
            <a:endParaRPr lang="en-US" sz="2000" u="sng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sz="2000" b="1" spc="150" dirty="0" err="1">
                <a:solidFill>
                  <a:srgbClr val="C4BD97"/>
                </a:solidFill>
                <a:latin typeface="Bangla MN"/>
                <a:cs typeface="Bangla MN"/>
              </a:rPr>
              <a:t>figuração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000" spc="150" dirty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 </a:t>
            </a:r>
            <a:r>
              <a:rPr lang="en-US" sz="2000" u="sng" spc="150" dirty="0" err="1">
                <a:solidFill>
                  <a:srgbClr val="C4BD97"/>
                </a:solidFill>
                <a:latin typeface="Bangla MN"/>
                <a:cs typeface="Bangla MN"/>
              </a:rPr>
              <a:t>regulação</a:t>
            </a:r>
            <a:endParaRPr lang="en-US" sz="2000" u="sng" spc="150" dirty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808467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>
                <a:latin typeface="Bangla MN"/>
                <a:cs typeface="Bangla MN"/>
              </a:rPr>
              <a:t>pregnância</a:t>
            </a:r>
            <a:r>
              <a:rPr lang="en-US" sz="3200" dirty="0">
                <a:latin typeface="Bangla MN"/>
                <a:cs typeface="Bangla MN"/>
              </a:rPr>
              <a:t>: </a:t>
            </a:r>
            <a:r>
              <a:rPr lang="en-US" sz="3200" dirty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Mídium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(</a:t>
            </a:r>
            <a:r>
              <a:rPr lang="en-US" sz="2000" dirty="0" err="1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teoria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 material dos </a:t>
            </a:r>
            <a:r>
              <a:rPr lang="en-US" sz="2000" dirty="0" err="1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imaginários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)</a:t>
            </a:r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suporte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+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circulação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:  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transmissão</a:t>
            </a: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matéria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organizada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+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organização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materializada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</a:t>
            </a:r>
            <a:r>
              <a:rPr lang="mr-IN" sz="2000" dirty="0">
                <a:solidFill>
                  <a:srgbClr val="FFFF00"/>
                </a:solidFill>
                <a:latin typeface="Bangla MN"/>
                <a:cs typeface="Bangla MN"/>
              </a:rPr>
              <a:t>–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OM/MO</a:t>
            </a:r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vetor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sensibilidade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uma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matriz</a:t>
            </a: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000" dirty="0" err="1">
                <a:solidFill>
                  <a:srgbClr val="FFFF00"/>
                </a:solidFill>
                <a:latin typeface="Bangla MN"/>
                <a:cs typeface="Bangla MN"/>
              </a:rPr>
              <a:t>sociabilidade</a:t>
            </a: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FFFF00"/>
                </a:solidFill>
                <a:latin typeface="Bangla MN"/>
                <a:cs typeface="Bangla MN"/>
              </a:rPr>
              <a:t>              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(</a:t>
            </a:r>
            <a:r>
              <a:rPr lang="en-US" sz="2000" dirty="0" err="1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espaço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canônico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 e </a:t>
            </a:r>
            <a:r>
              <a:rPr lang="en-US" sz="2000" dirty="0" err="1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espaço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associado</a:t>
            </a: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Bangla MN"/>
                <a:cs typeface="Bangla M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99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8200"/>
            <a:ext cx="9144000" cy="26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47998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3942</TotalTime>
  <Words>280</Words>
  <Application>Microsoft Macintosh PowerPoint</Application>
  <PresentationFormat>Apresentação na tela (4:3)</PresentationFormat>
  <Paragraphs>77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Bangla MN</vt:lpstr>
      <vt:lpstr>Calibri</vt:lpstr>
      <vt:lpstr>Wingdings</vt:lpstr>
      <vt:lpstr>Black</vt:lpstr>
      <vt:lpstr>Discurso Literário </vt:lpstr>
      <vt:lpstr>Apresentação do PowerPoint</vt:lpstr>
      <vt:lpstr>discursos constituintes</vt:lpstr>
      <vt:lpstr>“fala e direito a fala se entrelaçam”</vt:lpstr>
      <vt:lpstr>circulação e pregnância: valor</vt:lpstr>
      <vt:lpstr>circulação e pregnância: valor</vt:lpstr>
      <vt:lpstr>circulação e pregnância: valor</vt:lpstr>
      <vt:lpstr>circulação e pregnância: valor</vt:lpstr>
      <vt:lpstr>circulação e pregnância: valor</vt:lpstr>
      <vt:lpstr>Apresentação do PowerPoint</vt:lpstr>
    </vt:vector>
  </TitlesOfParts>
  <Company>usp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discursos constituintes</dc:title>
  <dc:creator>luciana  salazar salgado</dc:creator>
  <cp:lastModifiedBy>Luciana Salazar Salgado</cp:lastModifiedBy>
  <cp:revision>54</cp:revision>
  <dcterms:created xsi:type="dcterms:W3CDTF">2015-03-31T10:55:04Z</dcterms:created>
  <dcterms:modified xsi:type="dcterms:W3CDTF">2021-09-01T00:35:36Z</dcterms:modified>
</cp:coreProperties>
</file>